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9" r:id="rId10"/>
    <p:sldId id="274" r:id="rId11"/>
    <p:sldId id="263" r:id="rId12"/>
    <p:sldId id="276" r:id="rId13"/>
    <p:sldId id="277" r:id="rId14"/>
    <p:sldId id="278" r:id="rId15"/>
    <p:sldId id="264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Saldenha" initials="MS" lastIdx="9" clrIdx="0">
    <p:extLst>
      <p:ext uri="{19B8F6BF-5375-455C-9EA6-DF929625EA0E}">
        <p15:presenceInfo xmlns:p15="http://schemas.microsoft.com/office/powerpoint/2012/main" userId="S-1-5-21-410847780-310587813-10498456-77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9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E8E85-AB7B-4E52-AF63-CC10B48580B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08F00-3613-4C55-B4B6-76FF67FD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4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3" name="Google Shape;3963;p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4" name="Google Shape;3964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93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7" name="Google Shape;3137;p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035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97134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de placeholder small">
  <p:cSld name="1_side placeholder small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>
            <a:spLocks noGrp="1"/>
          </p:cNvSpPr>
          <p:nvPr>
            <p:ph type="pic" idx="2"/>
          </p:nvPr>
        </p:nvSpPr>
        <p:spPr>
          <a:xfrm>
            <a:off x="0" y="0"/>
            <a:ext cx="255766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Google Shape;28;p5"/>
          <p:cNvSpPr txBox="1"/>
          <p:nvPr/>
        </p:nvSpPr>
        <p:spPr>
          <a:xfrm>
            <a:off x="10787213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183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de placeholder">
  <p:cSld name="1_side placehol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>
            <a:spLocks noGrp="1"/>
          </p:cNvSpPr>
          <p:nvPr>
            <p:ph type="pic" idx="2"/>
          </p:nvPr>
        </p:nvSpPr>
        <p:spPr>
          <a:xfrm>
            <a:off x="8415130" y="0"/>
            <a:ext cx="37768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4752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ide placeholder">
  <p:cSld name="2_side placehol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>
            <a:spLocks noGrp="1"/>
          </p:cNvSpPr>
          <p:nvPr>
            <p:ph type="pic" idx="2"/>
          </p:nvPr>
        </p:nvSpPr>
        <p:spPr>
          <a:xfrm>
            <a:off x="1" y="0"/>
            <a:ext cx="40816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" name="Google Shape;34;p7"/>
          <p:cNvSpPr txBox="1"/>
          <p:nvPr/>
        </p:nvSpPr>
        <p:spPr>
          <a:xfrm>
            <a:off x="10787213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6466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placeholder small">
  <p:cSld name="side placeholder smal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>
            <a:spLocks noGrp="1"/>
          </p:cNvSpPr>
          <p:nvPr>
            <p:ph type="pic" idx="2"/>
          </p:nvPr>
        </p:nvSpPr>
        <p:spPr>
          <a:xfrm>
            <a:off x="6930887" y="1880517"/>
            <a:ext cx="5261113" cy="299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" name="Google Shape;38;p8"/>
          <p:cNvSpPr txBox="1"/>
          <p:nvPr/>
        </p:nvSpPr>
        <p:spPr>
          <a:xfrm>
            <a:off x="10787213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413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ormal Center">
  <p:cSld name="1_Normal Cent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70455" y="99520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/>
          <p:nvPr/>
        </p:nvSpPr>
        <p:spPr>
          <a:xfrm>
            <a:off x="10747457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2144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ide placeholder ">
  <p:cSld name="6_side placeholder 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Google Shape;46;p10"/>
          <p:cNvSpPr txBox="1"/>
          <p:nvPr/>
        </p:nvSpPr>
        <p:spPr>
          <a:xfrm>
            <a:off x="10787213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" name="Google Shape;47;p10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528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77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de placeholder">
  <p:cSld name="5_side placehol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>
            <a:spLocks noGrp="1"/>
          </p:cNvSpPr>
          <p:nvPr>
            <p:ph type="pic" idx="2"/>
          </p:nvPr>
        </p:nvSpPr>
        <p:spPr>
          <a:xfrm>
            <a:off x="1" y="1"/>
            <a:ext cx="4081670" cy="624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>
            <a:spLocks noGrp="1"/>
          </p:cNvSpPr>
          <p:nvPr>
            <p:ph type="pic" idx="3"/>
          </p:nvPr>
        </p:nvSpPr>
        <p:spPr>
          <a:xfrm>
            <a:off x="4253948" y="3352800"/>
            <a:ext cx="7938051" cy="288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>
            <a:spLocks noGrp="1"/>
          </p:cNvSpPr>
          <p:nvPr>
            <p:ph type="pic" idx="4"/>
          </p:nvPr>
        </p:nvSpPr>
        <p:spPr>
          <a:xfrm>
            <a:off x="4253950" y="1"/>
            <a:ext cx="4015408" cy="316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>
            <a:spLocks noGrp="1"/>
          </p:cNvSpPr>
          <p:nvPr>
            <p:ph type="pic" idx="5"/>
          </p:nvPr>
        </p:nvSpPr>
        <p:spPr>
          <a:xfrm>
            <a:off x="8441637" y="13253"/>
            <a:ext cx="3750362" cy="3148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901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ide placeholder 3">
  <p:cSld name="9_side placeholder 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>
            <a:spLocks noGrp="1"/>
          </p:cNvSpPr>
          <p:nvPr>
            <p:ph type="pic" idx="2"/>
          </p:nvPr>
        </p:nvSpPr>
        <p:spPr>
          <a:xfrm>
            <a:off x="4267198" y="0"/>
            <a:ext cx="7924802" cy="477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>
            <a:spLocks noGrp="1"/>
          </p:cNvSpPr>
          <p:nvPr>
            <p:ph type="pic" idx="3"/>
          </p:nvPr>
        </p:nvSpPr>
        <p:spPr>
          <a:xfrm>
            <a:off x="4267198" y="4915882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>
            <a:spLocks noGrp="1"/>
          </p:cNvSpPr>
          <p:nvPr>
            <p:ph type="pic" idx="4"/>
          </p:nvPr>
        </p:nvSpPr>
        <p:spPr>
          <a:xfrm>
            <a:off x="6288154" y="491588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>
            <a:spLocks noGrp="1"/>
          </p:cNvSpPr>
          <p:nvPr>
            <p:ph type="pic" idx="5"/>
          </p:nvPr>
        </p:nvSpPr>
        <p:spPr>
          <a:xfrm>
            <a:off x="8309110" y="491588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6"/>
          </p:nvPr>
        </p:nvSpPr>
        <p:spPr>
          <a:xfrm>
            <a:off x="10330066" y="4928795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3110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de placeholder ">
  <p:cSld name="5_side placeholder 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10787213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262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537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ide placeholder">
  <p:cSld name="6_side placehol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6"/>
          <p:cNvSpPr txBox="1"/>
          <p:nvPr/>
        </p:nvSpPr>
        <p:spPr>
          <a:xfrm>
            <a:off x="10787213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6"/>
          <p:cNvSpPr>
            <a:spLocks noGrp="1"/>
          </p:cNvSpPr>
          <p:nvPr>
            <p:ph type="pic" idx="2"/>
          </p:nvPr>
        </p:nvSpPr>
        <p:spPr>
          <a:xfrm>
            <a:off x="0" y="1941442"/>
            <a:ext cx="12192000" cy="262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14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7134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ide placeholder center">
  <p:cSld name="2_side placeholder cent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>
            <a:spLocks noGrp="1"/>
          </p:cNvSpPr>
          <p:nvPr>
            <p:ph type="pic" idx="2"/>
          </p:nvPr>
        </p:nvSpPr>
        <p:spPr>
          <a:xfrm>
            <a:off x="2663688" y="0"/>
            <a:ext cx="24516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10787213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5814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ircle 1">
  <p:cSld name="5_circle 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470455" y="1008223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/>
          <p:nvPr/>
        </p:nvSpPr>
        <p:spPr>
          <a:xfrm>
            <a:off x="10787213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8"/>
          <p:cNvSpPr>
            <a:spLocks noGrp="1"/>
          </p:cNvSpPr>
          <p:nvPr>
            <p:ph type="pic" idx="2"/>
          </p:nvPr>
        </p:nvSpPr>
        <p:spPr>
          <a:xfrm>
            <a:off x="1442872" y="2504663"/>
            <a:ext cx="2520000" cy="25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>
            <a:spLocks noGrp="1"/>
          </p:cNvSpPr>
          <p:nvPr>
            <p:ph type="pic" idx="3"/>
          </p:nvPr>
        </p:nvSpPr>
        <p:spPr>
          <a:xfrm>
            <a:off x="4732617" y="2504663"/>
            <a:ext cx="2520000" cy="25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>
            <a:spLocks noGrp="1"/>
          </p:cNvSpPr>
          <p:nvPr>
            <p:ph type="pic" idx="4"/>
          </p:nvPr>
        </p:nvSpPr>
        <p:spPr>
          <a:xfrm>
            <a:off x="8022362" y="2504663"/>
            <a:ext cx="2520000" cy="25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02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laceholder 12">
  <p:cSld name="5_placeholder 1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9"/>
          <p:cNvSpPr txBox="1"/>
          <p:nvPr/>
        </p:nvSpPr>
        <p:spPr>
          <a:xfrm>
            <a:off x="10787213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9"/>
          <p:cNvSpPr>
            <a:spLocks noGrp="1"/>
          </p:cNvSpPr>
          <p:nvPr>
            <p:ph type="pic" idx="2"/>
          </p:nvPr>
        </p:nvSpPr>
        <p:spPr>
          <a:xfrm>
            <a:off x="4996071" y="2411757"/>
            <a:ext cx="2153478" cy="170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>
            <a:spLocks noGrp="1"/>
          </p:cNvSpPr>
          <p:nvPr>
            <p:ph type="pic" idx="3"/>
          </p:nvPr>
        </p:nvSpPr>
        <p:spPr>
          <a:xfrm>
            <a:off x="7374833" y="2411757"/>
            <a:ext cx="2153478" cy="170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>
            <a:spLocks noGrp="1"/>
          </p:cNvSpPr>
          <p:nvPr>
            <p:ph type="pic" idx="4"/>
          </p:nvPr>
        </p:nvSpPr>
        <p:spPr>
          <a:xfrm>
            <a:off x="9740348" y="2411757"/>
            <a:ext cx="2153478" cy="170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ide placeholder full">
  <p:cSld name="3_side placeholder full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20"/>
          <p:cNvSpPr txBox="1"/>
          <p:nvPr/>
        </p:nvSpPr>
        <p:spPr>
          <a:xfrm>
            <a:off x="10825684" y="6379631"/>
            <a:ext cx="8021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</a:t>
            </a:r>
            <a:endParaRPr sz="1400" b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20"/>
          <p:cNvSpPr>
            <a:spLocks noGrp="1"/>
          </p:cNvSpPr>
          <p:nvPr>
            <p:ph type="pic" idx="2"/>
          </p:nvPr>
        </p:nvSpPr>
        <p:spPr>
          <a:xfrm>
            <a:off x="-18288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>
            <a:spLocks noGrp="1"/>
          </p:cNvSpPr>
          <p:nvPr>
            <p:ph type="pic" idx="3"/>
          </p:nvPr>
        </p:nvSpPr>
        <p:spPr>
          <a:xfrm>
            <a:off x="6079744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>
            <a:spLocks noGrp="1"/>
          </p:cNvSpPr>
          <p:nvPr>
            <p:ph type="pic" idx="4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>
            <a:spLocks noGrp="1"/>
          </p:cNvSpPr>
          <p:nvPr>
            <p:ph type="pic" idx="5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050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w/ image 3">
  <p:cSld name="5_Normal w/ image 3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470455" y="99520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/>
          <p:nvPr/>
        </p:nvSpPr>
        <p:spPr>
          <a:xfrm>
            <a:off x="10810456" y="6379631"/>
            <a:ext cx="832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25"/>
          <p:cNvSpPr>
            <a:spLocks noGrp="1"/>
          </p:cNvSpPr>
          <p:nvPr>
            <p:ph type="pic" idx="2"/>
          </p:nvPr>
        </p:nvSpPr>
        <p:spPr>
          <a:xfrm>
            <a:off x="9157252" y="0"/>
            <a:ext cx="3034748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3"/>
          </p:nvPr>
        </p:nvSpPr>
        <p:spPr>
          <a:xfrm>
            <a:off x="9157252" y="3498574"/>
            <a:ext cx="3034748" cy="335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44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w/ image 2">
  <p:cSld name="5_Normal w/ image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470455" y="99520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7" name="Google Shape;147;p26"/>
          <p:cNvSpPr txBox="1"/>
          <p:nvPr/>
        </p:nvSpPr>
        <p:spPr>
          <a:xfrm>
            <a:off x="10760709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26"/>
          <p:cNvSpPr>
            <a:spLocks noGrp="1"/>
          </p:cNvSpPr>
          <p:nvPr>
            <p:ph type="pic" idx="2"/>
          </p:nvPr>
        </p:nvSpPr>
        <p:spPr>
          <a:xfrm>
            <a:off x="0" y="2332382"/>
            <a:ext cx="12192000" cy="363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6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Normal w/ image 4">
  <p:cSld name="6_Normal w/ image 4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470455" y="99520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3" name="Google Shape;153;p27"/>
          <p:cNvSpPr txBox="1"/>
          <p:nvPr/>
        </p:nvSpPr>
        <p:spPr>
          <a:xfrm>
            <a:off x="10810456" y="6379631"/>
            <a:ext cx="832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27"/>
          <p:cNvSpPr>
            <a:spLocks noGrp="1"/>
          </p:cNvSpPr>
          <p:nvPr>
            <p:ph type="pic" idx="2"/>
          </p:nvPr>
        </p:nvSpPr>
        <p:spPr>
          <a:xfrm>
            <a:off x="0" y="1815549"/>
            <a:ext cx="12192000" cy="504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378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 Image">
  <p:cSld name="4_Normal Center Imag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7" name="Google Shape;157;p28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470455" y="102060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0" name="Google Shape;160;p28"/>
          <p:cNvSpPr txBox="1"/>
          <p:nvPr/>
        </p:nvSpPr>
        <p:spPr>
          <a:xfrm>
            <a:off x="10760709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590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full">
  <p:cSld name="2_image full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3" name="Google Shape;163;p29"/>
          <p:cNvSpPr>
            <a:spLocks noGrp="1"/>
          </p:cNvSpPr>
          <p:nvPr>
            <p:ph type="pic" idx="3"/>
          </p:nvPr>
        </p:nvSpPr>
        <p:spPr>
          <a:xfrm>
            <a:off x="2433363" y="223961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4" name="Google Shape;164;p29"/>
          <p:cNvSpPr>
            <a:spLocks noGrp="1"/>
          </p:cNvSpPr>
          <p:nvPr>
            <p:ph type="pic" idx="4"/>
          </p:nvPr>
        </p:nvSpPr>
        <p:spPr>
          <a:xfrm>
            <a:off x="5236198" y="223961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5" name="Google Shape;165;p29"/>
          <p:cNvSpPr>
            <a:spLocks noGrp="1"/>
          </p:cNvSpPr>
          <p:nvPr>
            <p:ph type="pic" idx="5"/>
          </p:nvPr>
        </p:nvSpPr>
        <p:spPr>
          <a:xfrm>
            <a:off x="8039033" y="223961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9429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Hierrarchy placeholder">
  <p:cSld name="3_Hierrarchy placeholder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10787213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30"/>
          <p:cNvSpPr>
            <a:spLocks noGrp="1"/>
          </p:cNvSpPr>
          <p:nvPr>
            <p:ph type="pic" idx="2"/>
          </p:nvPr>
        </p:nvSpPr>
        <p:spPr>
          <a:xfrm>
            <a:off x="5223729" y="2563492"/>
            <a:ext cx="1800000" cy="18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0" name="Google Shape;170;p30"/>
          <p:cNvSpPr>
            <a:spLocks noGrp="1"/>
          </p:cNvSpPr>
          <p:nvPr>
            <p:ph type="pic" idx="3"/>
          </p:nvPr>
        </p:nvSpPr>
        <p:spPr>
          <a:xfrm>
            <a:off x="7284448" y="1547565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171" name="Google Shape;171;p30"/>
          <p:cNvCxnSpPr/>
          <p:nvPr/>
        </p:nvCxnSpPr>
        <p:spPr>
          <a:xfrm>
            <a:off x="2351584" y="2109231"/>
            <a:ext cx="3070240" cy="1053035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30"/>
          <p:cNvCxnSpPr/>
          <p:nvPr/>
        </p:nvCxnSpPr>
        <p:spPr>
          <a:xfrm>
            <a:off x="2945532" y="3138761"/>
            <a:ext cx="2364099" cy="234777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30"/>
          <p:cNvCxnSpPr/>
          <p:nvPr/>
        </p:nvCxnSpPr>
        <p:spPr>
          <a:xfrm rot="10800000" flipH="1">
            <a:off x="1597633" y="3664460"/>
            <a:ext cx="3750228" cy="71316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4" name="Google Shape;174;p30"/>
          <p:cNvCxnSpPr/>
          <p:nvPr/>
        </p:nvCxnSpPr>
        <p:spPr>
          <a:xfrm rot="10800000" flipH="1">
            <a:off x="3886705" y="3874323"/>
            <a:ext cx="1567036" cy="80434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5" name="Google Shape;175;p30"/>
          <p:cNvCxnSpPr/>
          <p:nvPr/>
        </p:nvCxnSpPr>
        <p:spPr>
          <a:xfrm>
            <a:off x="4838486" y="2313100"/>
            <a:ext cx="689817" cy="58141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6" name="Google Shape;176;p30"/>
          <p:cNvCxnSpPr/>
          <p:nvPr/>
        </p:nvCxnSpPr>
        <p:spPr>
          <a:xfrm flipH="1">
            <a:off x="5259106" y="4095745"/>
            <a:ext cx="445749" cy="833447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7" name="Google Shape;177;p30"/>
          <p:cNvCxnSpPr/>
          <p:nvPr/>
        </p:nvCxnSpPr>
        <p:spPr>
          <a:xfrm>
            <a:off x="6491334" y="4084097"/>
            <a:ext cx="443527" cy="623225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8" name="Google Shape;178;p30"/>
          <p:cNvCxnSpPr/>
          <p:nvPr/>
        </p:nvCxnSpPr>
        <p:spPr>
          <a:xfrm rot="10800000" flipH="1">
            <a:off x="6722170" y="2444011"/>
            <a:ext cx="689693" cy="531408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30"/>
          <p:cNvCxnSpPr/>
          <p:nvPr/>
        </p:nvCxnSpPr>
        <p:spPr>
          <a:xfrm rot="10800000" flipH="1">
            <a:off x="6825634" y="2140801"/>
            <a:ext cx="4113161" cy="1032048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" name="Google Shape;180;p30"/>
          <p:cNvCxnSpPr/>
          <p:nvPr/>
        </p:nvCxnSpPr>
        <p:spPr>
          <a:xfrm rot="10800000" flipH="1">
            <a:off x="6882371" y="3413502"/>
            <a:ext cx="2184883" cy="12452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" name="Google Shape;181;p30"/>
          <p:cNvCxnSpPr/>
          <p:nvPr/>
        </p:nvCxnSpPr>
        <p:spPr>
          <a:xfrm>
            <a:off x="6825634" y="3758923"/>
            <a:ext cx="2798759" cy="110397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" name="Google Shape;182;p30"/>
          <p:cNvSpPr>
            <a:spLocks noGrp="1"/>
          </p:cNvSpPr>
          <p:nvPr>
            <p:ph type="pic" idx="4"/>
          </p:nvPr>
        </p:nvSpPr>
        <p:spPr>
          <a:xfrm>
            <a:off x="1355363" y="1197100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3" name="Google Shape;183;p30"/>
          <p:cNvSpPr>
            <a:spLocks noGrp="1"/>
          </p:cNvSpPr>
          <p:nvPr>
            <p:ph type="pic" idx="5"/>
          </p:nvPr>
        </p:nvSpPr>
        <p:spPr>
          <a:xfrm>
            <a:off x="9624393" y="4477288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4" name="Google Shape;184;p30"/>
          <p:cNvSpPr>
            <a:spLocks noGrp="1"/>
          </p:cNvSpPr>
          <p:nvPr>
            <p:ph type="pic" idx="6"/>
          </p:nvPr>
        </p:nvSpPr>
        <p:spPr>
          <a:xfrm>
            <a:off x="4533956" y="4862902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5" name="Google Shape;185;p30"/>
          <p:cNvSpPr>
            <a:spLocks noGrp="1"/>
          </p:cNvSpPr>
          <p:nvPr>
            <p:ph type="pic" idx="7"/>
          </p:nvPr>
        </p:nvSpPr>
        <p:spPr>
          <a:xfrm>
            <a:off x="589633" y="3843104"/>
            <a:ext cx="1008000" cy="100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6" name="Google Shape;186;p30"/>
          <p:cNvSpPr>
            <a:spLocks noGrp="1"/>
          </p:cNvSpPr>
          <p:nvPr>
            <p:ph type="pic" idx="8"/>
          </p:nvPr>
        </p:nvSpPr>
        <p:spPr>
          <a:xfrm>
            <a:off x="2075862" y="263574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>
            <a:spLocks noGrp="1"/>
          </p:cNvSpPr>
          <p:nvPr>
            <p:ph type="pic" idx="9"/>
          </p:nvPr>
        </p:nvSpPr>
        <p:spPr>
          <a:xfrm>
            <a:off x="4017775" y="1625945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8" name="Google Shape;188;p30"/>
          <p:cNvSpPr>
            <a:spLocks noGrp="1"/>
          </p:cNvSpPr>
          <p:nvPr>
            <p:ph type="pic" idx="13"/>
          </p:nvPr>
        </p:nvSpPr>
        <p:spPr>
          <a:xfrm>
            <a:off x="10740393" y="152276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>
            <a:spLocks noGrp="1"/>
          </p:cNvSpPr>
          <p:nvPr>
            <p:ph type="pic" idx="14"/>
          </p:nvPr>
        </p:nvSpPr>
        <p:spPr>
          <a:xfrm>
            <a:off x="9011532" y="2963502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0" name="Google Shape;190;p30"/>
          <p:cNvSpPr>
            <a:spLocks noGrp="1"/>
          </p:cNvSpPr>
          <p:nvPr>
            <p:ph type="pic" idx="15"/>
          </p:nvPr>
        </p:nvSpPr>
        <p:spPr>
          <a:xfrm>
            <a:off x="6748864" y="4477288"/>
            <a:ext cx="1008000" cy="100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>
            <a:spLocks noGrp="1"/>
          </p:cNvSpPr>
          <p:nvPr>
            <p:ph type="pic" idx="16"/>
          </p:nvPr>
        </p:nvSpPr>
        <p:spPr>
          <a:xfrm>
            <a:off x="3101536" y="4438527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364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7134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Hierrarchy placeholder 2">
  <p:cSld name="4_Hierrarchy placeholder 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31"/>
          <p:cNvSpPr txBox="1"/>
          <p:nvPr/>
        </p:nvSpPr>
        <p:spPr>
          <a:xfrm>
            <a:off x="10787213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6" name="Google Shape;196;p31"/>
          <p:cNvCxnSpPr/>
          <p:nvPr/>
        </p:nvCxnSpPr>
        <p:spPr>
          <a:xfrm rot="10800000" flipH="1">
            <a:off x="5650215" y="4591481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31"/>
          <p:cNvCxnSpPr/>
          <p:nvPr/>
        </p:nvCxnSpPr>
        <p:spPr>
          <a:xfrm>
            <a:off x="5650215" y="3402125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31"/>
          <p:cNvCxnSpPr/>
          <p:nvPr/>
        </p:nvCxnSpPr>
        <p:spPr>
          <a:xfrm rot="10800000">
            <a:off x="7618577" y="4591481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31"/>
          <p:cNvCxnSpPr/>
          <p:nvPr/>
        </p:nvCxnSpPr>
        <p:spPr>
          <a:xfrm flipH="1">
            <a:off x="7609240" y="3402125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0" name="Google Shape;200;p31"/>
          <p:cNvCxnSpPr/>
          <p:nvPr/>
        </p:nvCxnSpPr>
        <p:spPr>
          <a:xfrm rot="10800000">
            <a:off x="6888363" y="4993425"/>
            <a:ext cx="0" cy="33331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31"/>
          <p:cNvCxnSpPr/>
          <p:nvPr/>
        </p:nvCxnSpPr>
        <p:spPr>
          <a:xfrm>
            <a:off x="6877878" y="2856329"/>
            <a:ext cx="0" cy="33331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2" name="Google Shape;202;p31"/>
          <p:cNvSpPr>
            <a:spLocks noGrp="1"/>
          </p:cNvSpPr>
          <p:nvPr>
            <p:ph type="pic" idx="2"/>
          </p:nvPr>
        </p:nvSpPr>
        <p:spPr>
          <a:xfrm>
            <a:off x="7975649" y="2713141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3" name="Google Shape;203;p31"/>
          <p:cNvSpPr>
            <a:spLocks noGrp="1"/>
          </p:cNvSpPr>
          <p:nvPr>
            <p:ph type="pic" idx="3"/>
          </p:nvPr>
        </p:nvSpPr>
        <p:spPr>
          <a:xfrm>
            <a:off x="4761137" y="2765735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4" name="Google Shape;204;p31"/>
          <p:cNvSpPr>
            <a:spLocks noGrp="1"/>
          </p:cNvSpPr>
          <p:nvPr>
            <p:ph type="pic" idx="4"/>
          </p:nvPr>
        </p:nvSpPr>
        <p:spPr>
          <a:xfrm>
            <a:off x="4809764" y="4591481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5" name="Google Shape;205;p31"/>
          <p:cNvSpPr>
            <a:spLocks noGrp="1"/>
          </p:cNvSpPr>
          <p:nvPr>
            <p:ph type="pic" idx="5"/>
          </p:nvPr>
        </p:nvSpPr>
        <p:spPr>
          <a:xfrm>
            <a:off x="6438363" y="5298880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6" name="Google Shape;206;p31"/>
          <p:cNvSpPr>
            <a:spLocks noGrp="1"/>
          </p:cNvSpPr>
          <p:nvPr>
            <p:ph type="pic" idx="6"/>
          </p:nvPr>
        </p:nvSpPr>
        <p:spPr>
          <a:xfrm>
            <a:off x="7960946" y="4610732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207" name="Google Shape;207;p31"/>
          <p:cNvCxnSpPr/>
          <p:nvPr/>
        </p:nvCxnSpPr>
        <p:spPr>
          <a:xfrm flipH="1">
            <a:off x="8781136" y="2646803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8" name="Google Shape;208;p31"/>
          <p:cNvSpPr>
            <a:spLocks noGrp="1"/>
          </p:cNvSpPr>
          <p:nvPr>
            <p:ph type="pic" idx="7"/>
          </p:nvPr>
        </p:nvSpPr>
        <p:spPr>
          <a:xfrm>
            <a:off x="9115943" y="1984667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209" name="Google Shape;209;p31"/>
          <p:cNvCxnSpPr/>
          <p:nvPr/>
        </p:nvCxnSpPr>
        <p:spPr>
          <a:xfrm rot="10800000">
            <a:off x="8828070" y="3413007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0" name="Google Shape;210;p31"/>
          <p:cNvSpPr>
            <a:spLocks noGrp="1"/>
          </p:cNvSpPr>
          <p:nvPr>
            <p:ph type="pic" idx="8"/>
          </p:nvPr>
        </p:nvSpPr>
        <p:spPr>
          <a:xfrm>
            <a:off x="9170439" y="343225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1" name="Google Shape;211;p31"/>
          <p:cNvSpPr>
            <a:spLocks noGrp="1"/>
          </p:cNvSpPr>
          <p:nvPr>
            <p:ph type="pic" idx="9"/>
          </p:nvPr>
        </p:nvSpPr>
        <p:spPr>
          <a:xfrm>
            <a:off x="6438363" y="2006303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2" name="Google Shape;212;p31"/>
          <p:cNvSpPr>
            <a:spLocks noGrp="1"/>
          </p:cNvSpPr>
          <p:nvPr>
            <p:ph type="pic" idx="13"/>
          </p:nvPr>
        </p:nvSpPr>
        <p:spPr>
          <a:xfrm>
            <a:off x="5935355" y="3193425"/>
            <a:ext cx="1800000" cy="18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82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laceholder 8">
  <p:cSld name="3_Placeholder 8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>
            <a:spLocks noGrp="1"/>
          </p:cNvSpPr>
          <p:nvPr>
            <p:ph type="pic" idx="2"/>
          </p:nvPr>
        </p:nvSpPr>
        <p:spPr>
          <a:xfrm>
            <a:off x="547326" y="487482"/>
            <a:ext cx="2718399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5" name="Google Shape;215;p32"/>
          <p:cNvSpPr>
            <a:spLocks noGrp="1"/>
          </p:cNvSpPr>
          <p:nvPr>
            <p:ph type="pic" idx="3"/>
          </p:nvPr>
        </p:nvSpPr>
        <p:spPr>
          <a:xfrm>
            <a:off x="3265725" y="487482"/>
            <a:ext cx="2843168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6" name="Google Shape;216;p32"/>
          <p:cNvSpPr>
            <a:spLocks noGrp="1"/>
          </p:cNvSpPr>
          <p:nvPr>
            <p:ph type="pic" idx="4"/>
          </p:nvPr>
        </p:nvSpPr>
        <p:spPr>
          <a:xfrm>
            <a:off x="6143781" y="487482"/>
            <a:ext cx="2683511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32"/>
          <p:cNvSpPr>
            <a:spLocks noGrp="1"/>
          </p:cNvSpPr>
          <p:nvPr>
            <p:ph type="pic" idx="5"/>
          </p:nvPr>
        </p:nvSpPr>
        <p:spPr>
          <a:xfrm>
            <a:off x="8862180" y="487482"/>
            <a:ext cx="2780876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8" name="Google Shape;218;p32"/>
          <p:cNvSpPr>
            <a:spLocks noGrp="1"/>
          </p:cNvSpPr>
          <p:nvPr>
            <p:ph type="pic" idx="6"/>
          </p:nvPr>
        </p:nvSpPr>
        <p:spPr>
          <a:xfrm>
            <a:off x="547326" y="3431817"/>
            <a:ext cx="2718399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9" name="Google Shape;219;p32"/>
          <p:cNvSpPr>
            <a:spLocks noGrp="1"/>
          </p:cNvSpPr>
          <p:nvPr>
            <p:ph type="pic" idx="7"/>
          </p:nvPr>
        </p:nvSpPr>
        <p:spPr>
          <a:xfrm>
            <a:off x="3265725" y="3431817"/>
            <a:ext cx="2843168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0" name="Google Shape;220;p32"/>
          <p:cNvSpPr>
            <a:spLocks noGrp="1"/>
          </p:cNvSpPr>
          <p:nvPr>
            <p:ph type="pic" idx="8"/>
          </p:nvPr>
        </p:nvSpPr>
        <p:spPr>
          <a:xfrm>
            <a:off x="6143781" y="3431817"/>
            <a:ext cx="2683511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1" name="Google Shape;221;p32"/>
          <p:cNvSpPr>
            <a:spLocks noGrp="1"/>
          </p:cNvSpPr>
          <p:nvPr>
            <p:ph type="pic" idx="9"/>
          </p:nvPr>
        </p:nvSpPr>
        <p:spPr>
          <a:xfrm>
            <a:off x="8862180" y="3431817"/>
            <a:ext cx="2780876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567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rmal Center 4 images">
  <p:cSld name="3_Normal Center 4 image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33"/>
          <p:cNvSpPr txBox="1"/>
          <p:nvPr/>
        </p:nvSpPr>
        <p:spPr>
          <a:xfrm>
            <a:off x="10760709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p33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6" name="Google Shape;226;p33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7" name="Google Shape;227;p33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8" name="Google Shape;228;p33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26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 4 images">
  <p:cSld name="4_Normal Center 4 images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34"/>
          <p:cNvSpPr txBox="1"/>
          <p:nvPr/>
        </p:nvSpPr>
        <p:spPr>
          <a:xfrm>
            <a:off x="10763970" y="6379631"/>
            <a:ext cx="9255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470455" y="471325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3" name="Google Shape;233;p34"/>
          <p:cNvSpPr>
            <a:spLocks noGrp="1"/>
          </p:cNvSpPr>
          <p:nvPr>
            <p:ph type="pic" idx="2"/>
          </p:nvPr>
        </p:nvSpPr>
        <p:spPr>
          <a:xfrm>
            <a:off x="735499" y="2093705"/>
            <a:ext cx="2537788" cy="13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4" name="Google Shape;234;p34"/>
          <p:cNvSpPr>
            <a:spLocks noGrp="1"/>
          </p:cNvSpPr>
          <p:nvPr>
            <p:ph type="pic" idx="3"/>
          </p:nvPr>
        </p:nvSpPr>
        <p:spPr>
          <a:xfrm>
            <a:off x="3485325" y="2093705"/>
            <a:ext cx="2537788" cy="13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" name="Google Shape;235;p34"/>
          <p:cNvSpPr>
            <a:spLocks noGrp="1"/>
          </p:cNvSpPr>
          <p:nvPr>
            <p:ph type="pic" idx="4"/>
          </p:nvPr>
        </p:nvSpPr>
        <p:spPr>
          <a:xfrm>
            <a:off x="6235151" y="2093705"/>
            <a:ext cx="2537788" cy="13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6" name="Google Shape;236;p34"/>
          <p:cNvSpPr>
            <a:spLocks noGrp="1"/>
          </p:cNvSpPr>
          <p:nvPr>
            <p:ph type="pic" idx="5"/>
          </p:nvPr>
        </p:nvSpPr>
        <p:spPr>
          <a:xfrm>
            <a:off x="8984977" y="2093705"/>
            <a:ext cx="2537788" cy="13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46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 4 images 2">
  <p:cSld name="4_Normal Center 4 images 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Google Shape;239;p35"/>
          <p:cNvSpPr txBox="1"/>
          <p:nvPr/>
        </p:nvSpPr>
        <p:spPr>
          <a:xfrm>
            <a:off x="10760709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p35"/>
          <p:cNvSpPr>
            <a:spLocks noGrp="1"/>
          </p:cNvSpPr>
          <p:nvPr>
            <p:ph type="pic" idx="2"/>
          </p:nvPr>
        </p:nvSpPr>
        <p:spPr>
          <a:xfrm>
            <a:off x="0" y="0"/>
            <a:ext cx="3037024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1" name="Google Shape;241;p35"/>
          <p:cNvSpPr>
            <a:spLocks noGrp="1"/>
          </p:cNvSpPr>
          <p:nvPr>
            <p:ph type="pic" idx="3"/>
          </p:nvPr>
        </p:nvSpPr>
        <p:spPr>
          <a:xfrm>
            <a:off x="3047585" y="0"/>
            <a:ext cx="2991886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2" name="Google Shape;242;p35"/>
          <p:cNvSpPr>
            <a:spLocks noGrp="1"/>
          </p:cNvSpPr>
          <p:nvPr>
            <p:ph type="pic" idx="4"/>
          </p:nvPr>
        </p:nvSpPr>
        <p:spPr>
          <a:xfrm>
            <a:off x="6063284" y="0"/>
            <a:ext cx="3100594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3" name="Google Shape;243;p35"/>
          <p:cNvSpPr>
            <a:spLocks noGrp="1"/>
          </p:cNvSpPr>
          <p:nvPr>
            <p:ph type="pic" idx="5"/>
          </p:nvPr>
        </p:nvSpPr>
        <p:spPr>
          <a:xfrm>
            <a:off x="9163878" y="0"/>
            <a:ext cx="3028122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66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rmal Center circle images">
  <p:cSld name="3_Normal Center circle image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36"/>
          <p:cNvSpPr txBox="1"/>
          <p:nvPr/>
        </p:nvSpPr>
        <p:spPr>
          <a:xfrm>
            <a:off x="10787213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36"/>
          <p:cNvSpPr>
            <a:spLocks noGrp="1"/>
          </p:cNvSpPr>
          <p:nvPr>
            <p:ph type="pic" idx="2"/>
          </p:nvPr>
        </p:nvSpPr>
        <p:spPr>
          <a:xfrm>
            <a:off x="2062303" y="21733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8" name="Google Shape;248;p36"/>
          <p:cNvSpPr>
            <a:spLocks noGrp="1"/>
          </p:cNvSpPr>
          <p:nvPr>
            <p:ph type="pic" idx="3"/>
          </p:nvPr>
        </p:nvSpPr>
        <p:spPr>
          <a:xfrm>
            <a:off x="4865138" y="21733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9" name="Google Shape;249;p36"/>
          <p:cNvSpPr>
            <a:spLocks noGrp="1"/>
          </p:cNvSpPr>
          <p:nvPr>
            <p:ph type="pic" idx="4"/>
          </p:nvPr>
        </p:nvSpPr>
        <p:spPr>
          <a:xfrm>
            <a:off x="7667973" y="21733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8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ide placeholder small map">
  <p:cSld name="2_side placeholder small map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>
            <a:spLocks noGrp="1"/>
          </p:cNvSpPr>
          <p:nvPr>
            <p:ph type="pic" idx="2"/>
          </p:nvPr>
        </p:nvSpPr>
        <p:spPr>
          <a:xfrm>
            <a:off x="0" y="0"/>
            <a:ext cx="255766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2" name="Google Shape;252;p37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37"/>
          <p:cNvSpPr txBox="1"/>
          <p:nvPr/>
        </p:nvSpPr>
        <p:spPr>
          <a:xfrm>
            <a:off x="10787213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37"/>
          <p:cNvSpPr>
            <a:spLocks noGrp="1"/>
          </p:cNvSpPr>
          <p:nvPr>
            <p:ph type="pic" idx="3"/>
          </p:nvPr>
        </p:nvSpPr>
        <p:spPr>
          <a:xfrm>
            <a:off x="4013795" y="617452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65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left full">
  <p:cSld name="8_side placeholder left full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>
            <a:spLocks noGrp="1"/>
          </p:cNvSpPr>
          <p:nvPr>
            <p:ph type="pic" idx="2"/>
          </p:nvPr>
        </p:nvSpPr>
        <p:spPr>
          <a:xfrm>
            <a:off x="0" y="0"/>
            <a:ext cx="780552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7" name="Google Shape;257;p38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38"/>
          <p:cNvSpPr txBox="1"/>
          <p:nvPr/>
        </p:nvSpPr>
        <p:spPr>
          <a:xfrm>
            <a:off x="10760709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3255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TWIN">
  <p:cSld name="8_side placeholder TWIN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10810456" y="6379631"/>
            <a:ext cx="832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39"/>
          <p:cNvSpPr>
            <a:spLocks noGrp="1"/>
          </p:cNvSpPr>
          <p:nvPr>
            <p:ph type="pic" idx="2"/>
          </p:nvPr>
        </p:nvSpPr>
        <p:spPr>
          <a:xfrm>
            <a:off x="0" y="0"/>
            <a:ext cx="3299791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3" name="Google Shape;263;p39"/>
          <p:cNvSpPr>
            <a:spLocks noGrp="1"/>
          </p:cNvSpPr>
          <p:nvPr>
            <p:ph type="pic" idx="3"/>
          </p:nvPr>
        </p:nvSpPr>
        <p:spPr>
          <a:xfrm>
            <a:off x="9051234" y="1"/>
            <a:ext cx="314076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312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side placeholder 10">
  <p:cSld name="11_side placeholder 10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77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6" name="Google Shape;266;p40"/>
          <p:cNvSpPr>
            <a:spLocks noGrp="1"/>
          </p:cNvSpPr>
          <p:nvPr>
            <p:ph type="pic" idx="3"/>
          </p:nvPr>
        </p:nvSpPr>
        <p:spPr>
          <a:xfrm>
            <a:off x="6288154" y="491588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7" name="Google Shape;267;p40"/>
          <p:cNvSpPr>
            <a:spLocks noGrp="1"/>
          </p:cNvSpPr>
          <p:nvPr>
            <p:ph type="pic" idx="4"/>
          </p:nvPr>
        </p:nvSpPr>
        <p:spPr>
          <a:xfrm>
            <a:off x="10330066" y="4928795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8" name="Google Shape;268;p40"/>
          <p:cNvSpPr>
            <a:spLocks noGrp="1"/>
          </p:cNvSpPr>
          <p:nvPr>
            <p:ph type="pic" idx="5"/>
          </p:nvPr>
        </p:nvSpPr>
        <p:spPr>
          <a:xfrm>
            <a:off x="2034210" y="4915880"/>
            <a:ext cx="2007702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111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B6B6B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7134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ide placeholder">
  <p:cSld name="7_side placeholder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>
            <a:spLocks noGrp="1"/>
          </p:cNvSpPr>
          <p:nvPr>
            <p:ph type="pic" idx="2"/>
          </p:nvPr>
        </p:nvSpPr>
        <p:spPr>
          <a:xfrm>
            <a:off x="8335617" y="1974574"/>
            <a:ext cx="3856383" cy="488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1" name="Google Shape;271;p41"/>
          <p:cNvSpPr>
            <a:spLocks noGrp="1"/>
          </p:cNvSpPr>
          <p:nvPr>
            <p:ph type="pic" idx="3"/>
          </p:nvPr>
        </p:nvSpPr>
        <p:spPr>
          <a:xfrm>
            <a:off x="0" y="1974574"/>
            <a:ext cx="3935896" cy="488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2" name="Google Shape;272;p41"/>
          <p:cNvSpPr>
            <a:spLocks noGrp="1"/>
          </p:cNvSpPr>
          <p:nvPr>
            <p:ph type="pic" idx="4"/>
          </p:nvPr>
        </p:nvSpPr>
        <p:spPr>
          <a:xfrm>
            <a:off x="4108174" y="1974574"/>
            <a:ext cx="4055165" cy="488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96557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ide placeholder">
  <p:cSld name="4_side placehold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>
            <a:spLocks noGrp="1"/>
          </p:cNvSpPr>
          <p:nvPr>
            <p:ph type="pic" idx="2"/>
          </p:nvPr>
        </p:nvSpPr>
        <p:spPr>
          <a:xfrm>
            <a:off x="8415130" y="0"/>
            <a:ext cx="3776870" cy="339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5" name="Google Shape;275;p42"/>
          <p:cNvSpPr>
            <a:spLocks noGrp="1"/>
          </p:cNvSpPr>
          <p:nvPr>
            <p:ph type="pic" idx="3"/>
          </p:nvPr>
        </p:nvSpPr>
        <p:spPr>
          <a:xfrm>
            <a:off x="8415130" y="3392557"/>
            <a:ext cx="3776870" cy="346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6" name="Google Shape;276;p42"/>
          <p:cNvSpPr>
            <a:spLocks noGrp="1"/>
          </p:cNvSpPr>
          <p:nvPr>
            <p:ph type="pic" idx="4"/>
          </p:nvPr>
        </p:nvSpPr>
        <p:spPr>
          <a:xfrm>
            <a:off x="4638260" y="0"/>
            <a:ext cx="3776870" cy="339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7" name="Google Shape;277;p42"/>
          <p:cNvSpPr>
            <a:spLocks noGrp="1"/>
          </p:cNvSpPr>
          <p:nvPr>
            <p:ph type="pic" idx="5"/>
          </p:nvPr>
        </p:nvSpPr>
        <p:spPr>
          <a:xfrm>
            <a:off x="4638260" y="3392557"/>
            <a:ext cx="3776870" cy="346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2794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ide placeholder center 2">
  <p:cSld name="3_side placeholder center 2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>
            <a:spLocks noGrp="1"/>
          </p:cNvSpPr>
          <p:nvPr>
            <p:ph type="pic" idx="2"/>
          </p:nvPr>
        </p:nvSpPr>
        <p:spPr>
          <a:xfrm>
            <a:off x="-27179" y="0"/>
            <a:ext cx="377091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0" name="Google Shape;280;p43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43"/>
          <p:cNvSpPr txBox="1"/>
          <p:nvPr/>
        </p:nvSpPr>
        <p:spPr>
          <a:xfrm>
            <a:off x="10787213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43"/>
          <p:cNvSpPr>
            <a:spLocks noGrp="1"/>
          </p:cNvSpPr>
          <p:nvPr>
            <p:ph type="pic" idx="3"/>
          </p:nvPr>
        </p:nvSpPr>
        <p:spPr>
          <a:xfrm>
            <a:off x="3909389" y="688438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3" name="Google Shape;283;p43"/>
          <p:cNvSpPr>
            <a:spLocks noGrp="1"/>
          </p:cNvSpPr>
          <p:nvPr>
            <p:ph type="pic" idx="4"/>
          </p:nvPr>
        </p:nvSpPr>
        <p:spPr>
          <a:xfrm>
            <a:off x="5930345" y="688437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4" name="Google Shape;284;p43"/>
          <p:cNvSpPr>
            <a:spLocks noGrp="1"/>
          </p:cNvSpPr>
          <p:nvPr>
            <p:ph type="pic" idx="5"/>
          </p:nvPr>
        </p:nvSpPr>
        <p:spPr>
          <a:xfrm>
            <a:off x="7951301" y="688437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5" name="Google Shape;285;p43"/>
          <p:cNvSpPr>
            <a:spLocks noGrp="1"/>
          </p:cNvSpPr>
          <p:nvPr>
            <p:ph type="pic" idx="6"/>
          </p:nvPr>
        </p:nvSpPr>
        <p:spPr>
          <a:xfrm>
            <a:off x="9972257" y="70135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058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ide placeholder">
  <p:cSld name="3_side placeholder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>
            <a:spLocks noGrp="1"/>
          </p:cNvSpPr>
          <p:nvPr>
            <p:ph type="pic" idx="2"/>
          </p:nvPr>
        </p:nvSpPr>
        <p:spPr>
          <a:xfrm>
            <a:off x="2663688" y="0"/>
            <a:ext cx="24516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8" name="Google Shape;288;p44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Google Shape;289;p44"/>
          <p:cNvSpPr txBox="1"/>
          <p:nvPr/>
        </p:nvSpPr>
        <p:spPr>
          <a:xfrm>
            <a:off x="10787213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820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ide placeholder bottom">
  <p:cSld name="4_side placeholder bottom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45"/>
          <p:cNvSpPr txBox="1"/>
          <p:nvPr/>
        </p:nvSpPr>
        <p:spPr>
          <a:xfrm>
            <a:off x="10825684" y="6379631"/>
            <a:ext cx="8021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</a:t>
            </a:r>
            <a:endParaRPr sz="1400" b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45"/>
          <p:cNvSpPr>
            <a:spLocks noGrp="1"/>
          </p:cNvSpPr>
          <p:nvPr>
            <p:ph type="pic" idx="2"/>
          </p:nvPr>
        </p:nvSpPr>
        <p:spPr>
          <a:xfrm>
            <a:off x="0" y="4234068"/>
            <a:ext cx="12192000" cy="262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2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11">
  <p:cSld name="8_side placeholder 1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p46"/>
          <p:cNvSpPr txBox="1"/>
          <p:nvPr/>
        </p:nvSpPr>
        <p:spPr>
          <a:xfrm>
            <a:off x="10787213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46"/>
          <p:cNvSpPr>
            <a:spLocks noGrp="1"/>
          </p:cNvSpPr>
          <p:nvPr>
            <p:ph type="pic" idx="2"/>
          </p:nvPr>
        </p:nvSpPr>
        <p:spPr>
          <a:xfrm>
            <a:off x="755375" y="1258957"/>
            <a:ext cx="10831414" cy="3306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73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de placeholder center">
  <p:cSld name="5_side placeholder center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47"/>
          <p:cNvSpPr txBox="1"/>
          <p:nvPr/>
        </p:nvSpPr>
        <p:spPr>
          <a:xfrm>
            <a:off x="10787214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" name="Google Shape;301;p47"/>
          <p:cNvSpPr>
            <a:spLocks noGrp="1"/>
          </p:cNvSpPr>
          <p:nvPr>
            <p:ph type="pic" idx="2"/>
          </p:nvPr>
        </p:nvSpPr>
        <p:spPr>
          <a:xfrm>
            <a:off x="0" y="2756453"/>
            <a:ext cx="3037024" cy="184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2" name="Google Shape;302;p47"/>
          <p:cNvSpPr>
            <a:spLocks noGrp="1"/>
          </p:cNvSpPr>
          <p:nvPr>
            <p:ph type="pic" idx="3"/>
          </p:nvPr>
        </p:nvSpPr>
        <p:spPr>
          <a:xfrm>
            <a:off x="3047585" y="2756453"/>
            <a:ext cx="2991886" cy="184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3" name="Google Shape;303;p47"/>
          <p:cNvSpPr>
            <a:spLocks noGrp="1"/>
          </p:cNvSpPr>
          <p:nvPr>
            <p:ph type="pic" idx="4"/>
          </p:nvPr>
        </p:nvSpPr>
        <p:spPr>
          <a:xfrm>
            <a:off x="6063284" y="2756453"/>
            <a:ext cx="3100594" cy="184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4" name="Google Shape;304;p47"/>
          <p:cNvSpPr>
            <a:spLocks noGrp="1"/>
          </p:cNvSpPr>
          <p:nvPr>
            <p:ph type="pic" idx="5"/>
          </p:nvPr>
        </p:nvSpPr>
        <p:spPr>
          <a:xfrm>
            <a:off x="9163878" y="2756453"/>
            <a:ext cx="3028122" cy="184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547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ide placeholder center">
  <p:cSld name="6_side placeholder center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8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" name="Google Shape;307;p48"/>
          <p:cNvSpPr txBox="1"/>
          <p:nvPr/>
        </p:nvSpPr>
        <p:spPr>
          <a:xfrm>
            <a:off x="10825684" y="6379631"/>
            <a:ext cx="8021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</a:t>
            </a:r>
            <a:endParaRPr sz="1400" b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48"/>
          <p:cNvSpPr>
            <a:spLocks noGrp="1"/>
          </p:cNvSpPr>
          <p:nvPr>
            <p:ph type="pic" idx="2"/>
          </p:nvPr>
        </p:nvSpPr>
        <p:spPr>
          <a:xfrm>
            <a:off x="9163878" y="5247860"/>
            <a:ext cx="3037024" cy="161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9" name="Google Shape;309;p48"/>
          <p:cNvSpPr>
            <a:spLocks noGrp="1"/>
          </p:cNvSpPr>
          <p:nvPr>
            <p:ph type="pic" idx="3"/>
          </p:nvPr>
        </p:nvSpPr>
        <p:spPr>
          <a:xfrm>
            <a:off x="9143999" y="3552716"/>
            <a:ext cx="3048001" cy="16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0" name="Google Shape;310;p48"/>
          <p:cNvSpPr>
            <a:spLocks noGrp="1"/>
          </p:cNvSpPr>
          <p:nvPr>
            <p:ph type="pic" idx="4"/>
          </p:nvPr>
        </p:nvSpPr>
        <p:spPr>
          <a:xfrm>
            <a:off x="9153938" y="1842052"/>
            <a:ext cx="3028122" cy="1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1" name="Google Shape;311;p48"/>
          <p:cNvSpPr>
            <a:spLocks noGrp="1"/>
          </p:cNvSpPr>
          <p:nvPr>
            <p:ph type="pic" idx="5"/>
          </p:nvPr>
        </p:nvSpPr>
        <p:spPr>
          <a:xfrm>
            <a:off x="9163878" y="0"/>
            <a:ext cx="302812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1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ormal Center">
  <p:cSld name="2_Normal Center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9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" name="Google Shape;314;p4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5" name="Google Shape;315;p49"/>
          <p:cNvSpPr txBox="1">
            <a:spLocks noGrp="1"/>
          </p:cNvSpPr>
          <p:nvPr>
            <p:ph type="body" idx="1"/>
          </p:nvPr>
        </p:nvSpPr>
        <p:spPr>
          <a:xfrm>
            <a:off x="470455" y="99520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6" name="Google Shape;316;p49"/>
          <p:cNvSpPr txBox="1"/>
          <p:nvPr/>
        </p:nvSpPr>
        <p:spPr>
          <a:xfrm>
            <a:off x="10787213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" name="Google Shape;317;p49"/>
          <p:cNvSpPr>
            <a:spLocks noGrp="1"/>
          </p:cNvSpPr>
          <p:nvPr>
            <p:ph type="pic" idx="2"/>
          </p:nvPr>
        </p:nvSpPr>
        <p:spPr>
          <a:xfrm>
            <a:off x="887896" y="2859710"/>
            <a:ext cx="3328416" cy="147218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8" name="Google Shape;318;p49"/>
          <p:cNvSpPr>
            <a:spLocks noGrp="1"/>
          </p:cNvSpPr>
          <p:nvPr>
            <p:ph type="pic" idx="3"/>
          </p:nvPr>
        </p:nvSpPr>
        <p:spPr>
          <a:xfrm>
            <a:off x="4405288" y="2859710"/>
            <a:ext cx="3328416" cy="147218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9" name="Google Shape;319;p49"/>
          <p:cNvSpPr>
            <a:spLocks noGrp="1"/>
          </p:cNvSpPr>
          <p:nvPr>
            <p:ph type="pic" idx="4"/>
          </p:nvPr>
        </p:nvSpPr>
        <p:spPr>
          <a:xfrm>
            <a:off x="7922680" y="2859710"/>
            <a:ext cx="3328416" cy="147218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42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laceholder 4">
  <p:cSld name="4_placeholder 4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" name="Google Shape;322;p50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3" name="Google Shape;323;p50"/>
          <p:cNvSpPr txBox="1">
            <a:spLocks noGrp="1"/>
          </p:cNvSpPr>
          <p:nvPr>
            <p:ph type="body" idx="1"/>
          </p:nvPr>
        </p:nvSpPr>
        <p:spPr>
          <a:xfrm>
            <a:off x="470455" y="99520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4" name="Google Shape;324;p50"/>
          <p:cNvSpPr txBox="1"/>
          <p:nvPr/>
        </p:nvSpPr>
        <p:spPr>
          <a:xfrm>
            <a:off x="10787213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p50"/>
          <p:cNvSpPr>
            <a:spLocks noGrp="1"/>
          </p:cNvSpPr>
          <p:nvPr>
            <p:ph type="pic" idx="2"/>
          </p:nvPr>
        </p:nvSpPr>
        <p:spPr>
          <a:xfrm>
            <a:off x="457206" y="2014123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6" name="Google Shape;326;p50"/>
          <p:cNvSpPr>
            <a:spLocks noGrp="1"/>
          </p:cNvSpPr>
          <p:nvPr>
            <p:ph type="pic" idx="3"/>
          </p:nvPr>
        </p:nvSpPr>
        <p:spPr>
          <a:xfrm>
            <a:off x="457205" y="4088088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7" name="Google Shape;327;p50"/>
          <p:cNvSpPr>
            <a:spLocks noGrp="1"/>
          </p:cNvSpPr>
          <p:nvPr>
            <p:ph type="pic" idx="4"/>
          </p:nvPr>
        </p:nvSpPr>
        <p:spPr>
          <a:xfrm>
            <a:off x="9846371" y="2014123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8" name="Google Shape;328;p50"/>
          <p:cNvSpPr>
            <a:spLocks noGrp="1"/>
          </p:cNvSpPr>
          <p:nvPr>
            <p:ph type="pic" idx="5"/>
          </p:nvPr>
        </p:nvSpPr>
        <p:spPr>
          <a:xfrm>
            <a:off x="9846370" y="4088088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435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rmal Center">
  <p:cSld name="3_Normal Center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1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5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2" name="Google Shape;332;p51"/>
          <p:cNvSpPr txBox="1">
            <a:spLocks noGrp="1"/>
          </p:cNvSpPr>
          <p:nvPr>
            <p:ph type="body" idx="1"/>
          </p:nvPr>
        </p:nvSpPr>
        <p:spPr>
          <a:xfrm>
            <a:off x="470455" y="99520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3" name="Google Shape;333;p51"/>
          <p:cNvSpPr txBox="1"/>
          <p:nvPr/>
        </p:nvSpPr>
        <p:spPr>
          <a:xfrm>
            <a:off x="10787213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" name="Google Shape;334;p51"/>
          <p:cNvSpPr>
            <a:spLocks noGrp="1"/>
          </p:cNvSpPr>
          <p:nvPr>
            <p:ph type="pic" idx="2"/>
          </p:nvPr>
        </p:nvSpPr>
        <p:spPr>
          <a:xfrm>
            <a:off x="0" y="2859710"/>
            <a:ext cx="12191999" cy="147218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10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reative placeholder">
  <p:cSld name="4_Creative placeholder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2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p52"/>
          <p:cNvSpPr txBox="1"/>
          <p:nvPr/>
        </p:nvSpPr>
        <p:spPr>
          <a:xfrm>
            <a:off x="10787213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p52"/>
          <p:cNvSpPr>
            <a:spLocks noGrp="1"/>
          </p:cNvSpPr>
          <p:nvPr>
            <p:ph type="pic" idx="2"/>
          </p:nvPr>
        </p:nvSpPr>
        <p:spPr>
          <a:xfrm>
            <a:off x="-3277855" y="-406119"/>
            <a:ext cx="12283310" cy="709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3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ormal Center">
  <p:cSld name="1_Normal Cent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70455" y="99520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/>
          <p:nvPr/>
        </p:nvSpPr>
        <p:spPr>
          <a:xfrm>
            <a:off x="10747457" y="6379631"/>
            <a:ext cx="8790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3977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367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ide placeholder 5">
  <p:cSld name="9_side placeholder 5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2955235" y="0"/>
            <a:ext cx="923676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691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w/ image">
  <p:cSld name="4_Normal w/ imag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11343863" y="6366379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0455" y="99520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10810456" y="6379631"/>
            <a:ext cx="832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//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Google Shape;24;p4"/>
          <p:cNvSpPr>
            <a:spLocks noGrp="1"/>
          </p:cNvSpPr>
          <p:nvPr>
            <p:ph type="pic" idx="2"/>
          </p:nvPr>
        </p:nvSpPr>
        <p:spPr>
          <a:xfrm>
            <a:off x="9157252" y="0"/>
            <a:ext cx="303474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275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9351" y="481024"/>
            <a:ext cx="11093297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97134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12339" y="2268474"/>
            <a:ext cx="5774690" cy="1984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AAAAA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AAAAA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AAAA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AAAA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AAAA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AAAA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AAAA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AAAA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AAAA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AAAA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AAAA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47469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ral-bank.org.tt/fintech-and-payments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728" y="-1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446531" y="3086100"/>
              <a:ext cx="11262360" cy="3305810"/>
            </a:xfrm>
            <a:custGeom>
              <a:avLst/>
              <a:gdLst/>
              <a:ahLst/>
              <a:cxnLst/>
              <a:rect l="l" t="t" r="r" b="b"/>
              <a:pathLst>
                <a:path w="11262360" h="3305810">
                  <a:moveTo>
                    <a:pt x="11262360" y="0"/>
                  </a:moveTo>
                  <a:lnTo>
                    <a:pt x="0" y="0"/>
                  </a:lnTo>
                  <a:lnTo>
                    <a:pt x="0" y="3305555"/>
                  </a:lnTo>
                  <a:lnTo>
                    <a:pt x="11262360" y="3305555"/>
                  </a:lnTo>
                  <a:lnTo>
                    <a:pt x="11262360" y="0"/>
                  </a:lnTo>
                  <a:close/>
                </a:path>
              </a:pathLst>
            </a:custGeom>
            <a:solidFill>
              <a:srgbClr val="640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459529" y="5415963"/>
            <a:ext cx="7239634" cy="6072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35"/>
              </a:spcBef>
            </a:pPr>
            <a:r>
              <a:rPr lang="en-US" sz="1600" b="1" dirty="0" smtClean="0">
                <a:solidFill>
                  <a:srgbClr val="245F75"/>
                </a:solidFill>
                <a:latin typeface="Arial"/>
                <a:cs typeface="Arial"/>
              </a:rPr>
              <a:t>MARCH 2026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206483" cy="6857999"/>
            <a:chOff x="0" y="0"/>
            <a:chExt cx="9206483" cy="685799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72666"/>
              <a:ext cx="3518916" cy="60853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5620" y="0"/>
              <a:ext cx="6150863" cy="55656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3415" y="30480"/>
              <a:ext cx="1725167" cy="11033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55620" y="1287780"/>
              <a:ext cx="6150863" cy="13776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59708" y="2706623"/>
              <a:ext cx="4834128" cy="7421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0278" y="6390657"/>
            <a:ext cx="860425" cy="2565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1400" spc="-170" dirty="0">
                <a:solidFill>
                  <a:srgbClr val="7D7D7D"/>
                </a:solidFill>
                <a:latin typeface="Arial Black"/>
                <a:cs typeface="Arial Black"/>
              </a:rPr>
              <a:t>PAGE</a:t>
            </a:r>
            <a:r>
              <a:rPr sz="1400" spc="-120" dirty="0">
                <a:solidFill>
                  <a:srgbClr val="7D7D7D"/>
                </a:solidFill>
                <a:latin typeface="Arial Black"/>
                <a:cs typeface="Arial Black"/>
              </a:rPr>
              <a:t> </a:t>
            </a:r>
            <a:r>
              <a:rPr sz="1400" spc="185" dirty="0">
                <a:solidFill>
                  <a:srgbClr val="7D7D7D"/>
                </a:solidFill>
                <a:latin typeface="Arial Black"/>
                <a:cs typeface="Arial Black"/>
              </a:rPr>
              <a:t>//</a:t>
            </a:r>
            <a:r>
              <a:rPr sz="1400" spc="375" dirty="0">
                <a:solidFill>
                  <a:srgbClr val="7D7D7D"/>
                </a:solidFill>
                <a:latin typeface="Arial Black"/>
                <a:cs typeface="Arial Black"/>
              </a:rPr>
              <a:t> </a:t>
            </a:r>
            <a:r>
              <a:rPr sz="2100" spc="-75" baseline="3968" dirty="0">
                <a:solidFill>
                  <a:srgbClr val="7D7D7D"/>
                </a:solidFill>
                <a:latin typeface="Tahoma"/>
                <a:cs typeface="Tahoma"/>
              </a:rPr>
              <a:t>8</a:t>
            </a:r>
            <a:endParaRPr sz="2100" baseline="3968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12192000" cy="6857999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spcBef>
                <a:spcPts val="95"/>
              </a:spcBef>
              <a:buClr>
                <a:schemeClr val="dk1"/>
              </a:buClr>
              <a:buSzPts val="2800"/>
            </a:pPr>
            <a:r>
              <a:rPr spc="200" dirty="0">
                <a:sym typeface="Montserrat"/>
              </a:rPr>
              <a:t>NEXT STEPS FOR PSS BILL AND REGS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720851" y="1620011"/>
            <a:ext cx="8147684" cy="3793490"/>
            <a:chOff x="720851" y="1620011"/>
            <a:chExt cx="8147684" cy="3793490"/>
          </a:xfrm>
        </p:grpSpPr>
        <p:sp>
          <p:nvSpPr>
            <p:cNvPr id="6" name="object 6"/>
            <p:cNvSpPr/>
            <p:nvPr/>
          </p:nvSpPr>
          <p:spPr>
            <a:xfrm>
              <a:off x="720851" y="3913632"/>
              <a:ext cx="4334510" cy="421005"/>
            </a:xfrm>
            <a:custGeom>
              <a:avLst/>
              <a:gdLst/>
              <a:ahLst/>
              <a:cxnLst/>
              <a:rect l="l" t="t" r="r" b="b"/>
              <a:pathLst>
                <a:path w="4334510" h="421004">
                  <a:moveTo>
                    <a:pt x="4334256" y="0"/>
                  </a:moveTo>
                  <a:lnTo>
                    <a:pt x="0" y="0"/>
                  </a:lnTo>
                  <a:lnTo>
                    <a:pt x="419569" y="420624"/>
                  </a:lnTo>
                  <a:lnTo>
                    <a:pt x="4334256" y="420624"/>
                  </a:lnTo>
                  <a:lnTo>
                    <a:pt x="4334256" y="0"/>
                  </a:lnTo>
                  <a:close/>
                </a:path>
              </a:pathLst>
            </a:custGeom>
            <a:solidFill>
              <a:srgbClr val="EF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8471" y="1620011"/>
              <a:ext cx="419100" cy="2714625"/>
            </a:xfrm>
            <a:custGeom>
              <a:avLst/>
              <a:gdLst/>
              <a:ahLst/>
              <a:cxnLst/>
              <a:rect l="l" t="t" r="r" b="b"/>
              <a:pathLst>
                <a:path w="419100" h="2714625">
                  <a:moveTo>
                    <a:pt x="419100" y="0"/>
                  </a:moveTo>
                  <a:lnTo>
                    <a:pt x="0" y="0"/>
                  </a:lnTo>
                  <a:lnTo>
                    <a:pt x="0" y="2294509"/>
                  </a:lnTo>
                  <a:lnTo>
                    <a:pt x="419100" y="2714244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E62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40407" y="3377183"/>
              <a:ext cx="3335020" cy="421005"/>
            </a:xfrm>
            <a:custGeom>
              <a:avLst/>
              <a:gdLst/>
              <a:ahLst/>
              <a:cxnLst/>
              <a:rect l="l" t="t" r="r" b="b"/>
              <a:pathLst>
                <a:path w="3335020" h="421004">
                  <a:moveTo>
                    <a:pt x="3334512" y="0"/>
                  </a:moveTo>
                  <a:lnTo>
                    <a:pt x="0" y="0"/>
                  </a:lnTo>
                  <a:lnTo>
                    <a:pt x="418465" y="420623"/>
                  </a:lnTo>
                  <a:lnTo>
                    <a:pt x="3334512" y="420623"/>
                  </a:lnTo>
                  <a:lnTo>
                    <a:pt x="3334512" y="0"/>
                  </a:lnTo>
                  <a:close/>
                </a:path>
              </a:pathLst>
            </a:custGeom>
            <a:solidFill>
              <a:srgbClr val="77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40407" y="3377183"/>
              <a:ext cx="3335020" cy="421005"/>
            </a:xfrm>
            <a:custGeom>
              <a:avLst/>
              <a:gdLst/>
              <a:ahLst/>
              <a:cxnLst/>
              <a:rect l="l" t="t" r="r" b="b"/>
              <a:pathLst>
                <a:path w="3335020" h="421004">
                  <a:moveTo>
                    <a:pt x="3334512" y="0"/>
                  </a:moveTo>
                  <a:lnTo>
                    <a:pt x="0" y="0"/>
                  </a:lnTo>
                  <a:lnTo>
                    <a:pt x="418465" y="420623"/>
                  </a:lnTo>
                  <a:lnTo>
                    <a:pt x="3334512" y="420623"/>
                  </a:lnTo>
                  <a:lnTo>
                    <a:pt x="3334512" y="0"/>
                  </a:lnTo>
                  <a:close/>
                </a:path>
              </a:pathLst>
            </a:custGeom>
            <a:solidFill>
              <a:srgbClr val="4A0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40407" y="1620011"/>
              <a:ext cx="419100" cy="2178050"/>
            </a:xfrm>
            <a:custGeom>
              <a:avLst/>
              <a:gdLst/>
              <a:ahLst/>
              <a:cxnLst/>
              <a:rect l="l" t="t" r="r" b="b"/>
              <a:pathLst>
                <a:path w="419100" h="2178050">
                  <a:moveTo>
                    <a:pt x="419100" y="0"/>
                  </a:moveTo>
                  <a:lnTo>
                    <a:pt x="0" y="0"/>
                  </a:lnTo>
                  <a:lnTo>
                    <a:pt x="0" y="1758061"/>
                  </a:lnTo>
                  <a:lnTo>
                    <a:pt x="419100" y="2177796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640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40151" y="2834639"/>
              <a:ext cx="2334895" cy="419100"/>
            </a:xfrm>
            <a:custGeom>
              <a:avLst/>
              <a:gdLst/>
              <a:ahLst/>
              <a:cxnLst/>
              <a:rect l="l" t="t" r="r" b="b"/>
              <a:pathLst>
                <a:path w="2334895" h="419100">
                  <a:moveTo>
                    <a:pt x="2334768" y="0"/>
                  </a:moveTo>
                  <a:lnTo>
                    <a:pt x="0" y="0"/>
                  </a:lnTo>
                  <a:lnTo>
                    <a:pt x="418338" y="419100"/>
                  </a:lnTo>
                  <a:lnTo>
                    <a:pt x="2334768" y="419100"/>
                  </a:lnTo>
                  <a:lnTo>
                    <a:pt x="2334768" y="0"/>
                  </a:lnTo>
                  <a:close/>
                </a:path>
              </a:pathLst>
            </a:custGeom>
            <a:solidFill>
              <a:srgbClr val="009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40151" y="2834639"/>
              <a:ext cx="2334895" cy="419100"/>
            </a:xfrm>
            <a:custGeom>
              <a:avLst/>
              <a:gdLst/>
              <a:ahLst/>
              <a:cxnLst/>
              <a:rect l="l" t="t" r="r" b="b"/>
              <a:pathLst>
                <a:path w="2334895" h="419100">
                  <a:moveTo>
                    <a:pt x="2334768" y="0"/>
                  </a:moveTo>
                  <a:lnTo>
                    <a:pt x="0" y="0"/>
                  </a:lnTo>
                  <a:lnTo>
                    <a:pt x="418338" y="419100"/>
                  </a:lnTo>
                  <a:lnTo>
                    <a:pt x="2334768" y="419100"/>
                  </a:lnTo>
                  <a:lnTo>
                    <a:pt x="2334768" y="0"/>
                  </a:lnTo>
                  <a:close/>
                </a:path>
              </a:pathLst>
            </a:custGeom>
            <a:solidFill>
              <a:srgbClr val="640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40152" y="1620011"/>
              <a:ext cx="2334895" cy="1633855"/>
            </a:xfrm>
            <a:custGeom>
              <a:avLst/>
              <a:gdLst/>
              <a:ahLst/>
              <a:cxnLst/>
              <a:rect l="l" t="t" r="r" b="b"/>
              <a:pathLst>
                <a:path w="2334895" h="1633854">
                  <a:moveTo>
                    <a:pt x="419100" y="0"/>
                  </a:moveTo>
                  <a:lnTo>
                    <a:pt x="0" y="0"/>
                  </a:lnTo>
                  <a:lnTo>
                    <a:pt x="0" y="1214120"/>
                  </a:lnTo>
                  <a:lnTo>
                    <a:pt x="419100" y="1633728"/>
                  </a:lnTo>
                  <a:lnTo>
                    <a:pt x="419100" y="0"/>
                  </a:lnTo>
                  <a:close/>
                </a:path>
                <a:path w="2334895" h="1633854">
                  <a:moveTo>
                    <a:pt x="2334768" y="678180"/>
                  </a:moveTo>
                  <a:lnTo>
                    <a:pt x="989076" y="678180"/>
                  </a:lnTo>
                  <a:lnTo>
                    <a:pt x="1407541" y="1097280"/>
                  </a:lnTo>
                  <a:lnTo>
                    <a:pt x="2334768" y="1097280"/>
                  </a:lnTo>
                  <a:lnTo>
                    <a:pt x="2334768" y="678180"/>
                  </a:lnTo>
                  <a:close/>
                </a:path>
              </a:pathLst>
            </a:custGeom>
            <a:solidFill>
              <a:srgbClr val="E62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29228" y="1620011"/>
              <a:ext cx="419100" cy="1097280"/>
            </a:xfrm>
            <a:custGeom>
              <a:avLst/>
              <a:gdLst/>
              <a:ahLst/>
              <a:cxnLst/>
              <a:rect l="l" t="t" r="r" b="b"/>
              <a:pathLst>
                <a:path w="419100" h="1097280">
                  <a:moveTo>
                    <a:pt x="419100" y="0"/>
                  </a:moveTo>
                  <a:lnTo>
                    <a:pt x="0" y="0"/>
                  </a:lnTo>
                  <a:lnTo>
                    <a:pt x="0" y="677672"/>
                  </a:lnTo>
                  <a:lnTo>
                    <a:pt x="419100" y="1097279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EF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54067" y="2298191"/>
              <a:ext cx="4334510" cy="419100"/>
            </a:xfrm>
            <a:custGeom>
              <a:avLst/>
              <a:gdLst/>
              <a:ahLst/>
              <a:cxnLst/>
              <a:rect l="l" t="t" r="r" b="b"/>
              <a:pathLst>
                <a:path w="4334509" h="419100">
                  <a:moveTo>
                    <a:pt x="3914648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4334256" y="419100"/>
                  </a:lnTo>
                  <a:lnTo>
                    <a:pt x="3914648" y="0"/>
                  </a:lnTo>
                  <a:close/>
                </a:path>
              </a:pathLst>
            </a:custGeom>
            <a:solidFill>
              <a:srgbClr val="E62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46720" y="2298191"/>
              <a:ext cx="821690" cy="3115310"/>
            </a:xfrm>
            <a:custGeom>
              <a:avLst/>
              <a:gdLst/>
              <a:ahLst/>
              <a:cxnLst/>
              <a:rect l="l" t="t" r="r" b="b"/>
              <a:pathLst>
                <a:path w="821690" h="3115310">
                  <a:moveTo>
                    <a:pt x="821436" y="2662428"/>
                  </a:moveTo>
                  <a:lnTo>
                    <a:pt x="633984" y="2662428"/>
                  </a:lnTo>
                  <a:lnTo>
                    <a:pt x="633984" y="419481"/>
                  </a:lnTo>
                  <a:lnTo>
                    <a:pt x="214884" y="0"/>
                  </a:lnTo>
                  <a:lnTo>
                    <a:pt x="214884" y="2662428"/>
                  </a:lnTo>
                  <a:lnTo>
                    <a:pt x="0" y="2662428"/>
                  </a:lnTo>
                  <a:lnTo>
                    <a:pt x="408178" y="3115056"/>
                  </a:lnTo>
                  <a:lnTo>
                    <a:pt x="821436" y="2662428"/>
                  </a:lnTo>
                  <a:close/>
                </a:path>
              </a:pathLst>
            </a:custGeom>
            <a:solidFill>
              <a:srgbClr val="EF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34255" y="2834639"/>
              <a:ext cx="3333115" cy="419100"/>
            </a:xfrm>
            <a:custGeom>
              <a:avLst/>
              <a:gdLst/>
              <a:ahLst/>
              <a:cxnLst/>
              <a:rect l="l" t="t" r="r" b="b"/>
              <a:pathLst>
                <a:path w="3333115" h="419100">
                  <a:moveTo>
                    <a:pt x="2914777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3332988" y="419100"/>
                  </a:lnTo>
                  <a:lnTo>
                    <a:pt x="2914777" y="0"/>
                  </a:lnTo>
                  <a:close/>
                </a:path>
              </a:pathLst>
            </a:custGeom>
            <a:solidFill>
              <a:srgbClr val="77B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34255" y="2834639"/>
              <a:ext cx="3333115" cy="419100"/>
            </a:xfrm>
            <a:custGeom>
              <a:avLst/>
              <a:gdLst/>
              <a:ahLst/>
              <a:cxnLst/>
              <a:rect l="l" t="t" r="r" b="b"/>
              <a:pathLst>
                <a:path w="3333115" h="419100">
                  <a:moveTo>
                    <a:pt x="2914777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3332988" y="419100"/>
                  </a:lnTo>
                  <a:lnTo>
                    <a:pt x="2914777" y="0"/>
                  </a:lnTo>
                  <a:close/>
                </a:path>
              </a:pathLst>
            </a:custGeom>
            <a:solidFill>
              <a:srgbClr val="640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48500" y="2834639"/>
              <a:ext cx="821690" cy="2578735"/>
            </a:xfrm>
            <a:custGeom>
              <a:avLst/>
              <a:gdLst/>
              <a:ahLst/>
              <a:cxnLst/>
              <a:rect l="l" t="t" r="r" b="b"/>
              <a:pathLst>
                <a:path w="821690" h="2578735">
                  <a:moveTo>
                    <a:pt x="821436" y="2125980"/>
                  </a:moveTo>
                  <a:lnTo>
                    <a:pt x="618744" y="2125980"/>
                  </a:lnTo>
                  <a:lnTo>
                    <a:pt x="618744" y="419481"/>
                  </a:lnTo>
                  <a:lnTo>
                    <a:pt x="201168" y="0"/>
                  </a:lnTo>
                  <a:lnTo>
                    <a:pt x="201168" y="2125980"/>
                  </a:lnTo>
                  <a:lnTo>
                    <a:pt x="0" y="2125980"/>
                  </a:lnTo>
                  <a:lnTo>
                    <a:pt x="413258" y="2578608"/>
                  </a:lnTo>
                  <a:lnTo>
                    <a:pt x="821436" y="2125980"/>
                  </a:lnTo>
                  <a:close/>
                </a:path>
              </a:pathLst>
            </a:custGeom>
            <a:solidFill>
              <a:srgbClr val="E62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34255" y="3377183"/>
              <a:ext cx="2333625" cy="421005"/>
            </a:xfrm>
            <a:custGeom>
              <a:avLst/>
              <a:gdLst/>
              <a:ahLst/>
              <a:cxnLst/>
              <a:rect l="l" t="t" r="r" b="b"/>
              <a:pathLst>
                <a:path w="2333625" h="421004">
                  <a:moveTo>
                    <a:pt x="1915160" y="0"/>
                  </a:moveTo>
                  <a:lnTo>
                    <a:pt x="0" y="0"/>
                  </a:lnTo>
                  <a:lnTo>
                    <a:pt x="0" y="420623"/>
                  </a:lnTo>
                  <a:lnTo>
                    <a:pt x="2333244" y="420623"/>
                  </a:lnTo>
                  <a:lnTo>
                    <a:pt x="1915160" y="0"/>
                  </a:lnTo>
                  <a:close/>
                </a:path>
              </a:pathLst>
            </a:custGeom>
            <a:solidFill>
              <a:srgbClr val="009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34255" y="3377183"/>
              <a:ext cx="2333625" cy="421005"/>
            </a:xfrm>
            <a:custGeom>
              <a:avLst/>
              <a:gdLst/>
              <a:ahLst/>
              <a:cxnLst/>
              <a:rect l="l" t="t" r="r" b="b"/>
              <a:pathLst>
                <a:path w="2333625" h="421004">
                  <a:moveTo>
                    <a:pt x="1915160" y="0"/>
                  </a:moveTo>
                  <a:lnTo>
                    <a:pt x="0" y="0"/>
                  </a:lnTo>
                  <a:lnTo>
                    <a:pt x="0" y="420623"/>
                  </a:lnTo>
                  <a:lnTo>
                    <a:pt x="2333244" y="420623"/>
                  </a:lnTo>
                  <a:lnTo>
                    <a:pt x="1915160" y="0"/>
                  </a:lnTo>
                  <a:close/>
                </a:path>
              </a:pathLst>
            </a:custGeom>
            <a:solidFill>
              <a:srgbClr val="4A0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47232" y="3377183"/>
              <a:ext cx="828040" cy="2036445"/>
            </a:xfrm>
            <a:custGeom>
              <a:avLst/>
              <a:gdLst/>
              <a:ahLst/>
              <a:cxnLst/>
              <a:rect l="l" t="t" r="r" b="b"/>
              <a:pathLst>
                <a:path w="828040" h="2036445">
                  <a:moveTo>
                    <a:pt x="827532" y="1583436"/>
                  </a:moveTo>
                  <a:lnTo>
                    <a:pt x="620268" y="1583436"/>
                  </a:lnTo>
                  <a:lnTo>
                    <a:pt x="620268" y="419608"/>
                  </a:lnTo>
                  <a:lnTo>
                    <a:pt x="202692" y="0"/>
                  </a:lnTo>
                  <a:lnTo>
                    <a:pt x="202692" y="1583436"/>
                  </a:lnTo>
                  <a:lnTo>
                    <a:pt x="0" y="1583436"/>
                  </a:lnTo>
                  <a:lnTo>
                    <a:pt x="414401" y="2036064"/>
                  </a:lnTo>
                  <a:lnTo>
                    <a:pt x="827532" y="1583436"/>
                  </a:lnTo>
                  <a:close/>
                </a:path>
              </a:pathLst>
            </a:custGeom>
            <a:solidFill>
              <a:srgbClr val="640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34255" y="3913632"/>
              <a:ext cx="1344295" cy="421005"/>
            </a:xfrm>
            <a:custGeom>
              <a:avLst/>
              <a:gdLst/>
              <a:ahLst/>
              <a:cxnLst/>
              <a:rect l="l" t="t" r="r" b="b"/>
              <a:pathLst>
                <a:path w="1344295" h="421004">
                  <a:moveTo>
                    <a:pt x="926211" y="0"/>
                  </a:moveTo>
                  <a:lnTo>
                    <a:pt x="0" y="0"/>
                  </a:lnTo>
                  <a:lnTo>
                    <a:pt x="0" y="420624"/>
                  </a:lnTo>
                  <a:lnTo>
                    <a:pt x="1344168" y="420624"/>
                  </a:lnTo>
                  <a:lnTo>
                    <a:pt x="926211" y="0"/>
                  </a:lnTo>
                  <a:close/>
                </a:path>
              </a:pathLst>
            </a:custGeom>
            <a:solidFill>
              <a:srgbClr val="EF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59680" y="3913631"/>
              <a:ext cx="826135" cy="1499870"/>
            </a:xfrm>
            <a:custGeom>
              <a:avLst/>
              <a:gdLst/>
              <a:ahLst/>
              <a:cxnLst/>
              <a:rect l="l" t="t" r="r" b="b"/>
              <a:pathLst>
                <a:path w="826135" h="1499870">
                  <a:moveTo>
                    <a:pt x="826008" y="1046988"/>
                  </a:moveTo>
                  <a:lnTo>
                    <a:pt x="618744" y="1046988"/>
                  </a:lnTo>
                  <a:lnTo>
                    <a:pt x="618744" y="419608"/>
                  </a:lnTo>
                  <a:lnTo>
                    <a:pt x="201168" y="0"/>
                  </a:lnTo>
                  <a:lnTo>
                    <a:pt x="201168" y="1046988"/>
                  </a:lnTo>
                  <a:lnTo>
                    <a:pt x="0" y="1046988"/>
                  </a:lnTo>
                  <a:lnTo>
                    <a:pt x="413004" y="1499616"/>
                  </a:lnTo>
                  <a:lnTo>
                    <a:pt x="826008" y="1046988"/>
                  </a:lnTo>
                  <a:close/>
                </a:path>
              </a:pathLst>
            </a:custGeom>
            <a:solidFill>
              <a:srgbClr val="E62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85085" marR="5080" indent="-509270">
              <a:lnSpc>
                <a:spcPct val="100000"/>
              </a:lnSpc>
              <a:spcBef>
                <a:spcPts val="105"/>
              </a:spcBef>
            </a:pP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Incorporate</a:t>
            </a: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5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5" dirty="0"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Bill 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1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Regs</a:t>
            </a:r>
            <a:r>
              <a:rPr lang="en-US" spc="114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Minister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 marL="2066925" marR="1188085" indent="-922019">
              <a:lnSpc>
                <a:spcPct val="100000"/>
              </a:lnSpc>
              <a:spcBef>
                <a:spcPts val="965"/>
              </a:spcBef>
            </a:pPr>
            <a:r>
              <a:rPr spc="65" dirty="0">
                <a:latin typeface="Arial" panose="020B0604020202020204" pitchFamily="34" charset="0"/>
                <a:cs typeface="Arial" panose="020B0604020202020204" pitchFamily="34" charset="0"/>
              </a:rPr>
              <a:t>Submission</a:t>
            </a:r>
            <a:r>
              <a:rPr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Minister</a:t>
            </a:r>
            <a:r>
              <a:rPr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 marL="1804670" marR="1749425" indent="-1445260">
              <a:lnSpc>
                <a:spcPct val="100000"/>
              </a:lnSpc>
              <a:spcBef>
                <a:spcPts val="1040"/>
              </a:spcBef>
            </a:pPr>
            <a:r>
              <a:rPr sz="1300" spc="10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sz="13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3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10" dirty="0">
                <a:latin typeface="Arial" panose="020B0604020202020204" pitchFamily="34" charset="0"/>
                <a:cs typeface="Arial" panose="020B0604020202020204" pitchFamily="34" charset="0"/>
              </a:rPr>
              <a:t>Incorporate</a:t>
            </a:r>
            <a:r>
              <a:rPr sz="13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10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sz="13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spc="1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sz="1300" spc="-10" dirty="0">
                <a:latin typeface="Arial" panose="020B0604020202020204" pitchFamily="34" charset="0"/>
                <a:cs typeface="Arial" panose="020B0604020202020204" pitchFamily="34" charset="0"/>
              </a:rPr>
              <a:t>Policy document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50" dirty="0">
                <a:latin typeface="Arial" panose="020B0604020202020204" pitchFamily="34" charset="0"/>
                <a:cs typeface="Arial" panose="020B0604020202020204" pitchFamily="34" charset="0"/>
              </a:rPr>
              <a:t>Stakeholder</a:t>
            </a:r>
            <a:r>
              <a:rPr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Consultation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067293" y="5531541"/>
            <a:ext cx="9296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5080" indent="-222885"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sz="1200" b="1" spc="-12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31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200" b="1" spc="-114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6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 </a:t>
            </a:r>
            <a:r>
              <a:rPr sz="1200" b="1" spc="5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7"/>
          <p:cNvSpPr txBox="1"/>
          <p:nvPr/>
        </p:nvSpPr>
        <p:spPr>
          <a:xfrm>
            <a:off x="7137653" y="5531541"/>
            <a:ext cx="9296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5080" indent="-222885"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sz="1200" b="1" spc="-12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31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200" b="1" spc="-114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6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 </a:t>
            </a:r>
            <a:r>
              <a:rPr sz="1200" b="1" spc="5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27"/>
          <p:cNvSpPr txBox="1"/>
          <p:nvPr/>
        </p:nvSpPr>
        <p:spPr>
          <a:xfrm>
            <a:off x="6064438" y="5531541"/>
            <a:ext cx="929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5080" indent="-222885"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sz="1200" b="1" spc="-12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50" dirty="0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27"/>
          <p:cNvSpPr txBox="1"/>
          <p:nvPr/>
        </p:nvSpPr>
        <p:spPr>
          <a:xfrm>
            <a:off x="5065193" y="5537953"/>
            <a:ext cx="9296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5080" indent="-222885">
              <a:lnSpc>
                <a:spcPct val="100000"/>
              </a:lnSpc>
              <a:spcBef>
                <a:spcPts val="100"/>
              </a:spcBef>
            </a:pPr>
            <a:r>
              <a:rPr lang="en-US" sz="1200" b="1" spc="-40" dirty="0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r>
              <a:rPr sz="1200" b="1" spc="-120" dirty="0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315" dirty="0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200" b="1" spc="315" dirty="0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sz="1200" b="1" spc="65" dirty="0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5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1093297" cy="861774"/>
          </a:xfrm>
        </p:spPr>
        <p:txBody>
          <a:bodyPr/>
          <a:lstStyle/>
          <a:p>
            <a:pPr marL="12700" algn="l" rtl="0">
              <a:spcBef>
                <a:spcPts val="95"/>
              </a:spcBef>
              <a:buClr>
                <a:schemeClr val="dk1"/>
              </a:buClr>
              <a:buSzPts val="2800"/>
            </a:pPr>
            <a:r>
              <a:rPr lang="en-US" spc="200" dirty="0"/>
              <a:t>HOW CAN I PARTICIPATE IN THE PUBLIC CONSULTATION ON THE PSS BILL AND REGS </a:t>
            </a:r>
            <a:endParaRPr lang="en-TT" spc="200" dirty="0"/>
          </a:p>
        </p:txBody>
      </p:sp>
      <p:sp>
        <p:nvSpPr>
          <p:cNvPr id="4" name="Rectangle 3"/>
          <p:cNvSpPr/>
          <p:nvPr/>
        </p:nvSpPr>
        <p:spPr>
          <a:xfrm>
            <a:off x="1981200" y="3124200"/>
            <a:ext cx="1005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T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1"/>
            <a:ext cx="11658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351" y="481024"/>
            <a:ext cx="11093297" cy="430887"/>
          </a:xfrm>
        </p:spPr>
        <p:txBody>
          <a:bodyPr/>
          <a:lstStyle/>
          <a:p>
            <a:pPr marL="12700" algn="l" rtl="0">
              <a:spcBef>
                <a:spcPts val="95"/>
              </a:spcBef>
              <a:buClr>
                <a:schemeClr val="dk1"/>
              </a:buClr>
              <a:buSzPts val="2800"/>
            </a:pPr>
            <a:r>
              <a:rPr lang="en-US" spc="200" dirty="0" smtClean="0"/>
              <a:t>NAVIGATE TO NATIONAL PAYMENT SYSTEM REFORM</a:t>
            </a:r>
            <a:endParaRPr lang="en-TT" spc="200" dirty="0"/>
          </a:p>
        </p:txBody>
      </p:sp>
      <p:sp>
        <p:nvSpPr>
          <p:cNvPr id="4" name="Rectangle 3"/>
          <p:cNvSpPr/>
          <p:nvPr/>
        </p:nvSpPr>
        <p:spPr>
          <a:xfrm>
            <a:off x="1981200" y="3124200"/>
            <a:ext cx="1005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T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51" y="1066800"/>
            <a:ext cx="1072824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351" y="481024"/>
            <a:ext cx="11093297" cy="430887"/>
          </a:xfrm>
        </p:spPr>
        <p:txBody>
          <a:bodyPr/>
          <a:lstStyle/>
          <a:p>
            <a:r>
              <a:rPr lang="en-US" spc="200" dirty="0"/>
              <a:t>PUBLIC CONSULTATION LANDING PAGE</a:t>
            </a:r>
            <a:endParaRPr lang="en-TT" dirty="0"/>
          </a:p>
        </p:txBody>
      </p:sp>
      <p:sp>
        <p:nvSpPr>
          <p:cNvPr id="4" name="Rectangle 3"/>
          <p:cNvSpPr/>
          <p:nvPr/>
        </p:nvSpPr>
        <p:spPr>
          <a:xfrm>
            <a:off x="1981200" y="3124200"/>
            <a:ext cx="1005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TT" dirty="0"/>
          </a:p>
        </p:txBody>
      </p:sp>
      <p:sp>
        <p:nvSpPr>
          <p:cNvPr id="7" name="Rectangle 6"/>
          <p:cNvSpPr/>
          <p:nvPr/>
        </p:nvSpPr>
        <p:spPr>
          <a:xfrm>
            <a:off x="567824" y="2570202"/>
            <a:ext cx="7737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TT" dirty="0"/>
          </a:p>
        </p:txBody>
      </p:sp>
      <p:sp>
        <p:nvSpPr>
          <p:cNvPr id="8" name="Rectangle 7"/>
          <p:cNvSpPr/>
          <p:nvPr/>
        </p:nvSpPr>
        <p:spPr>
          <a:xfrm>
            <a:off x="1580902" y="2409479"/>
            <a:ext cx="5711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TT" dirty="0" smtClean="0">
                <a:hlinkClick r:id="rId3"/>
              </a:rPr>
              <a:t>https://www.central-bank.org.tt/fintech-and-payments/</a:t>
            </a:r>
            <a:r>
              <a:rPr lang="en-TT" dirty="0" smtClean="0"/>
              <a:t> 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8649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212339" y="816990"/>
            <a:ext cx="7550150" cy="1462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1290"/>
              </a:lnSpc>
            </a:pPr>
            <a:r>
              <a:rPr sz="9600" spc="925" dirty="0" smtClean="0">
                <a:solidFill>
                  <a:srgbClr val="FFFFFF"/>
                </a:solidFill>
              </a:rPr>
              <a:t>THANK</a:t>
            </a:r>
            <a:r>
              <a:rPr sz="9600" spc="-910" dirty="0" smtClean="0">
                <a:solidFill>
                  <a:srgbClr val="FFFFFF"/>
                </a:solidFill>
              </a:rPr>
              <a:t> </a:t>
            </a:r>
            <a:r>
              <a:rPr sz="9600" spc="740" dirty="0">
                <a:solidFill>
                  <a:srgbClr val="FFFFFF"/>
                </a:solidFill>
              </a:rPr>
              <a:t>YOU</a:t>
            </a:r>
            <a:endParaRPr sz="9600" dirty="0"/>
          </a:p>
        </p:txBody>
      </p:sp>
      <p:pic>
        <p:nvPicPr>
          <p:cNvPr id="4" name="object 4" descr="A black and white sign with white text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9886" y="4114800"/>
            <a:ext cx="3115056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00282" y="6390657"/>
            <a:ext cx="820419" cy="2565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1400" spc="-170" dirty="0">
                <a:solidFill>
                  <a:srgbClr val="7D7D7D"/>
                </a:solidFill>
                <a:latin typeface="Arial Black"/>
                <a:cs typeface="Arial Black"/>
              </a:rPr>
              <a:t>PAGE</a:t>
            </a:r>
            <a:r>
              <a:rPr sz="1400" spc="-114" dirty="0">
                <a:solidFill>
                  <a:srgbClr val="7D7D7D"/>
                </a:solidFill>
                <a:latin typeface="Arial Black"/>
                <a:cs typeface="Arial Black"/>
              </a:rPr>
              <a:t> </a:t>
            </a:r>
            <a:r>
              <a:rPr sz="1400" spc="185" dirty="0">
                <a:solidFill>
                  <a:srgbClr val="7D7D7D"/>
                </a:solidFill>
                <a:latin typeface="Arial Black"/>
                <a:cs typeface="Arial Black"/>
              </a:rPr>
              <a:t>//</a:t>
            </a:r>
            <a:r>
              <a:rPr sz="1400" spc="60" dirty="0">
                <a:solidFill>
                  <a:srgbClr val="7D7D7D"/>
                </a:solidFill>
                <a:latin typeface="Arial Black"/>
                <a:cs typeface="Arial Black"/>
              </a:rPr>
              <a:t> </a:t>
            </a:r>
            <a:r>
              <a:rPr sz="2100" spc="-75" baseline="3968" dirty="0">
                <a:solidFill>
                  <a:srgbClr val="7D7D7D"/>
                </a:solidFill>
                <a:latin typeface="Tahoma"/>
                <a:cs typeface="Tahoma"/>
              </a:rPr>
              <a:t>2</a:t>
            </a:r>
            <a:endParaRPr sz="2100" baseline="3968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486"/>
            <a:ext cx="12192000" cy="68579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2557780" cy="6858000"/>
            <a:chOff x="0" y="0"/>
            <a:chExt cx="255778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557272" cy="68579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2527300" cy="6858000"/>
            </a:xfrm>
            <a:custGeom>
              <a:avLst/>
              <a:gdLst/>
              <a:ahLst/>
              <a:cxnLst/>
              <a:rect l="l" t="t" r="r" b="b"/>
              <a:pathLst>
                <a:path w="2527300" h="6858000">
                  <a:moveTo>
                    <a:pt x="0" y="6858000"/>
                  </a:moveTo>
                  <a:lnTo>
                    <a:pt x="2526791" y="6858000"/>
                  </a:lnTo>
                  <a:lnTo>
                    <a:pt x="2526791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640C29">
                <a:alpha val="878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4752" y="3142233"/>
            <a:ext cx="214312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Overview</a:t>
            </a:r>
            <a:r>
              <a:rPr sz="280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800" spc="-2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800" spc="45" dirty="0">
                <a:solidFill>
                  <a:srgbClr val="FFFFFF"/>
                </a:solidFill>
                <a:latin typeface="Trebuchet MS"/>
                <a:cs typeface="Trebuchet MS"/>
              </a:rPr>
              <a:t>Presentation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8744" y="2051304"/>
            <a:ext cx="1039494" cy="3971925"/>
            <a:chOff x="618744" y="2051304"/>
            <a:chExt cx="1039494" cy="3971925"/>
          </a:xfrm>
        </p:grpSpPr>
        <p:sp>
          <p:nvSpPr>
            <p:cNvPr id="9" name="object 9"/>
            <p:cNvSpPr/>
            <p:nvPr/>
          </p:nvSpPr>
          <p:spPr>
            <a:xfrm>
              <a:off x="618744" y="5993892"/>
              <a:ext cx="819785" cy="0"/>
            </a:xfrm>
            <a:custGeom>
              <a:avLst/>
              <a:gdLst/>
              <a:ahLst/>
              <a:cxnLst/>
              <a:rect l="l" t="t" r="r" b="b"/>
              <a:pathLst>
                <a:path w="819785">
                  <a:moveTo>
                    <a:pt x="0" y="0"/>
                  </a:moveTo>
                  <a:lnTo>
                    <a:pt x="819531" y="0"/>
                  </a:lnTo>
                </a:path>
              </a:pathLst>
            </a:custGeom>
            <a:ln w="57912">
              <a:solidFill>
                <a:srgbClr val="640C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9160" y="2051304"/>
              <a:ext cx="759460" cy="708660"/>
            </a:xfrm>
            <a:custGeom>
              <a:avLst/>
              <a:gdLst/>
              <a:ahLst/>
              <a:cxnLst/>
              <a:rect l="l" t="t" r="r" b="b"/>
              <a:pathLst>
                <a:path w="759460" h="708660">
                  <a:moveTo>
                    <a:pt x="403220" y="703072"/>
                  </a:moveTo>
                  <a:lnTo>
                    <a:pt x="355730" y="703072"/>
                  </a:lnTo>
                  <a:lnTo>
                    <a:pt x="362686" y="706501"/>
                  </a:lnTo>
                  <a:lnTo>
                    <a:pt x="370763" y="708660"/>
                  </a:lnTo>
                  <a:lnTo>
                    <a:pt x="388239" y="708660"/>
                  </a:lnTo>
                  <a:lnTo>
                    <a:pt x="396240" y="706501"/>
                  </a:lnTo>
                  <a:lnTo>
                    <a:pt x="403220" y="703072"/>
                  </a:lnTo>
                  <a:close/>
                </a:path>
                <a:path w="759460" h="708660">
                  <a:moveTo>
                    <a:pt x="355333" y="5587"/>
                  </a:moveTo>
                  <a:lnTo>
                    <a:pt x="27622" y="166624"/>
                  </a:lnTo>
                  <a:lnTo>
                    <a:pt x="27762" y="166878"/>
                  </a:lnTo>
                  <a:lnTo>
                    <a:pt x="16485" y="174275"/>
                  </a:lnTo>
                  <a:lnTo>
                    <a:pt x="7713" y="184150"/>
                  </a:lnTo>
                  <a:lnTo>
                    <a:pt x="2025" y="196024"/>
                  </a:lnTo>
                  <a:lnTo>
                    <a:pt x="0" y="209423"/>
                  </a:lnTo>
                  <a:lnTo>
                    <a:pt x="2025" y="222750"/>
                  </a:lnTo>
                  <a:lnTo>
                    <a:pt x="7713" y="234600"/>
                  </a:lnTo>
                  <a:lnTo>
                    <a:pt x="16485" y="244498"/>
                  </a:lnTo>
                  <a:lnTo>
                    <a:pt x="27953" y="252095"/>
                  </a:lnTo>
                  <a:lnTo>
                    <a:pt x="27622" y="252095"/>
                  </a:lnTo>
                  <a:lnTo>
                    <a:pt x="88125" y="281813"/>
                  </a:lnTo>
                  <a:lnTo>
                    <a:pt x="27622" y="311531"/>
                  </a:lnTo>
                  <a:lnTo>
                    <a:pt x="27762" y="311785"/>
                  </a:lnTo>
                  <a:lnTo>
                    <a:pt x="16485" y="319200"/>
                  </a:lnTo>
                  <a:lnTo>
                    <a:pt x="7713" y="329104"/>
                  </a:lnTo>
                  <a:lnTo>
                    <a:pt x="2025" y="340985"/>
                  </a:lnTo>
                  <a:lnTo>
                    <a:pt x="0" y="354330"/>
                  </a:lnTo>
                  <a:lnTo>
                    <a:pt x="2025" y="367674"/>
                  </a:lnTo>
                  <a:lnTo>
                    <a:pt x="7713" y="379555"/>
                  </a:lnTo>
                  <a:lnTo>
                    <a:pt x="16485" y="389459"/>
                  </a:lnTo>
                  <a:lnTo>
                    <a:pt x="27762" y="396875"/>
                  </a:lnTo>
                  <a:lnTo>
                    <a:pt x="27622" y="397129"/>
                  </a:lnTo>
                  <a:lnTo>
                    <a:pt x="88125" y="426847"/>
                  </a:lnTo>
                  <a:lnTo>
                    <a:pt x="27363" y="456692"/>
                  </a:lnTo>
                  <a:lnTo>
                    <a:pt x="27762" y="456692"/>
                  </a:lnTo>
                  <a:lnTo>
                    <a:pt x="16485" y="464161"/>
                  </a:lnTo>
                  <a:lnTo>
                    <a:pt x="7713" y="474059"/>
                  </a:lnTo>
                  <a:lnTo>
                    <a:pt x="2025" y="485909"/>
                  </a:lnTo>
                  <a:lnTo>
                    <a:pt x="0" y="499237"/>
                  </a:lnTo>
                  <a:lnTo>
                    <a:pt x="2025" y="512635"/>
                  </a:lnTo>
                  <a:lnTo>
                    <a:pt x="7713" y="524510"/>
                  </a:lnTo>
                  <a:lnTo>
                    <a:pt x="16485" y="534384"/>
                  </a:lnTo>
                  <a:lnTo>
                    <a:pt x="27762" y="541782"/>
                  </a:lnTo>
                  <a:lnTo>
                    <a:pt x="27622" y="542036"/>
                  </a:lnTo>
                  <a:lnTo>
                    <a:pt x="355333" y="703072"/>
                  </a:lnTo>
                  <a:lnTo>
                    <a:pt x="403606" y="703072"/>
                  </a:lnTo>
                  <a:lnTo>
                    <a:pt x="457871" y="676401"/>
                  </a:lnTo>
                  <a:lnTo>
                    <a:pt x="376555" y="676401"/>
                  </a:lnTo>
                  <a:lnTo>
                    <a:pt x="374015" y="675640"/>
                  </a:lnTo>
                  <a:lnTo>
                    <a:pt x="371982" y="674624"/>
                  </a:lnTo>
                  <a:lnTo>
                    <a:pt x="371475" y="674624"/>
                  </a:lnTo>
                  <a:lnTo>
                    <a:pt x="43713" y="513588"/>
                  </a:lnTo>
                  <a:lnTo>
                    <a:pt x="43815" y="513334"/>
                  </a:lnTo>
                  <a:lnTo>
                    <a:pt x="38328" y="510667"/>
                  </a:lnTo>
                  <a:lnTo>
                    <a:pt x="34505" y="505460"/>
                  </a:lnTo>
                  <a:lnTo>
                    <a:pt x="34505" y="493141"/>
                  </a:lnTo>
                  <a:lnTo>
                    <a:pt x="38328" y="487934"/>
                  </a:lnTo>
                  <a:lnTo>
                    <a:pt x="43815" y="485267"/>
                  </a:lnTo>
                  <a:lnTo>
                    <a:pt x="43713" y="485013"/>
                  </a:lnTo>
                  <a:lnTo>
                    <a:pt x="125158" y="445008"/>
                  </a:lnTo>
                  <a:lnTo>
                    <a:pt x="199322" y="445008"/>
                  </a:lnTo>
                  <a:lnTo>
                    <a:pt x="43713" y="368554"/>
                  </a:lnTo>
                  <a:lnTo>
                    <a:pt x="43815" y="368426"/>
                  </a:lnTo>
                  <a:lnTo>
                    <a:pt x="38328" y="365760"/>
                  </a:lnTo>
                  <a:lnTo>
                    <a:pt x="34505" y="360553"/>
                  </a:lnTo>
                  <a:lnTo>
                    <a:pt x="34505" y="348107"/>
                  </a:lnTo>
                  <a:lnTo>
                    <a:pt x="38328" y="342900"/>
                  </a:lnTo>
                  <a:lnTo>
                    <a:pt x="125158" y="300100"/>
                  </a:lnTo>
                  <a:lnTo>
                    <a:pt x="199322" y="300100"/>
                  </a:lnTo>
                  <a:lnTo>
                    <a:pt x="43713" y="223647"/>
                  </a:lnTo>
                  <a:lnTo>
                    <a:pt x="38328" y="220725"/>
                  </a:lnTo>
                  <a:lnTo>
                    <a:pt x="34505" y="215519"/>
                  </a:lnTo>
                  <a:lnTo>
                    <a:pt x="34505" y="203200"/>
                  </a:lnTo>
                  <a:lnTo>
                    <a:pt x="38328" y="197993"/>
                  </a:lnTo>
                  <a:lnTo>
                    <a:pt x="43815" y="195325"/>
                  </a:lnTo>
                  <a:lnTo>
                    <a:pt x="43713" y="195072"/>
                  </a:lnTo>
                  <a:lnTo>
                    <a:pt x="371475" y="34036"/>
                  </a:lnTo>
                  <a:lnTo>
                    <a:pt x="371983" y="34036"/>
                  </a:lnTo>
                  <a:lnTo>
                    <a:pt x="374015" y="33020"/>
                  </a:lnTo>
                  <a:lnTo>
                    <a:pt x="376555" y="32258"/>
                  </a:lnTo>
                  <a:lnTo>
                    <a:pt x="457871" y="32258"/>
                  </a:lnTo>
                  <a:lnTo>
                    <a:pt x="403864" y="5715"/>
                  </a:lnTo>
                  <a:lnTo>
                    <a:pt x="355473" y="5715"/>
                  </a:lnTo>
                  <a:lnTo>
                    <a:pt x="355333" y="5587"/>
                  </a:lnTo>
                  <a:close/>
                </a:path>
                <a:path w="759460" h="708660">
                  <a:moveTo>
                    <a:pt x="387477" y="674370"/>
                  </a:moveTo>
                  <a:lnTo>
                    <a:pt x="384937" y="675640"/>
                  </a:lnTo>
                  <a:lnTo>
                    <a:pt x="382397" y="676401"/>
                  </a:lnTo>
                  <a:lnTo>
                    <a:pt x="457871" y="676401"/>
                  </a:lnTo>
                  <a:lnTo>
                    <a:pt x="461489" y="674624"/>
                  </a:lnTo>
                  <a:lnTo>
                    <a:pt x="387477" y="674624"/>
                  </a:lnTo>
                  <a:lnTo>
                    <a:pt x="387477" y="674370"/>
                  </a:lnTo>
                  <a:close/>
                </a:path>
                <a:path w="759460" h="708660">
                  <a:moveTo>
                    <a:pt x="371475" y="674370"/>
                  </a:moveTo>
                  <a:lnTo>
                    <a:pt x="371475" y="674624"/>
                  </a:lnTo>
                  <a:lnTo>
                    <a:pt x="371982" y="674624"/>
                  </a:lnTo>
                  <a:lnTo>
                    <a:pt x="371475" y="674370"/>
                  </a:lnTo>
                  <a:close/>
                </a:path>
                <a:path w="759460" h="708660">
                  <a:moveTo>
                    <a:pt x="707522" y="445008"/>
                  </a:moveTo>
                  <a:lnTo>
                    <a:pt x="633857" y="445008"/>
                  </a:lnTo>
                  <a:lnTo>
                    <a:pt x="715264" y="485013"/>
                  </a:lnTo>
                  <a:lnTo>
                    <a:pt x="715137" y="485267"/>
                  </a:lnTo>
                  <a:lnTo>
                    <a:pt x="720598" y="487934"/>
                  </a:lnTo>
                  <a:lnTo>
                    <a:pt x="724408" y="493141"/>
                  </a:lnTo>
                  <a:lnTo>
                    <a:pt x="724408" y="505460"/>
                  </a:lnTo>
                  <a:lnTo>
                    <a:pt x="720598" y="510667"/>
                  </a:lnTo>
                  <a:lnTo>
                    <a:pt x="715137" y="513334"/>
                  </a:lnTo>
                  <a:lnTo>
                    <a:pt x="715264" y="513588"/>
                  </a:lnTo>
                  <a:lnTo>
                    <a:pt x="387477" y="674624"/>
                  </a:lnTo>
                  <a:lnTo>
                    <a:pt x="461489" y="674624"/>
                  </a:lnTo>
                  <a:lnTo>
                    <a:pt x="731266" y="542036"/>
                  </a:lnTo>
                  <a:lnTo>
                    <a:pt x="731139" y="541782"/>
                  </a:lnTo>
                  <a:lnTo>
                    <a:pt x="742449" y="534384"/>
                  </a:lnTo>
                  <a:lnTo>
                    <a:pt x="751236" y="524510"/>
                  </a:lnTo>
                  <a:lnTo>
                    <a:pt x="756927" y="512635"/>
                  </a:lnTo>
                  <a:lnTo>
                    <a:pt x="758952" y="499237"/>
                  </a:lnTo>
                  <a:lnTo>
                    <a:pt x="756927" y="485909"/>
                  </a:lnTo>
                  <a:lnTo>
                    <a:pt x="751236" y="474059"/>
                  </a:lnTo>
                  <a:lnTo>
                    <a:pt x="742449" y="464161"/>
                  </a:lnTo>
                  <a:lnTo>
                    <a:pt x="731139" y="456692"/>
                  </a:lnTo>
                  <a:lnTo>
                    <a:pt x="707522" y="445008"/>
                  </a:lnTo>
                  <a:close/>
                </a:path>
                <a:path w="759460" h="708660">
                  <a:moveTo>
                    <a:pt x="403478" y="557911"/>
                  </a:moveTo>
                  <a:lnTo>
                    <a:pt x="355473" y="557911"/>
                  </a:lnTo>
                  <a:lnTo>
                    <a:pt x="362686" y="561467"/>
                  </a:lnTo>
                  <a:lnTo>
                    <a:pt x="370763" y="563753"/>
                  </a:lnTo>
                  <a:lnTo>
                    <a:pt x="388239" y="563753"/>
                  </a:lnTo>
                  <a:lnTo>
                    <a:pt x="396240" y="561467"/>
                  </a:lnTo>
                  <a:lnTo>
                    <a:pt x="403478" y="557911"/>
                  </a:lnTo>
                  <a:close/>
                </a:path>
                <a:path w="759460" h="708660">
                  <a:moveTo>
                    <a:pt x="199322" y="445008"/>
                  </a:moveTo>
                  <a:lnTo>
                    <a:pt x="125158" y="445008"/>
                  </a:lnTo>
                  <a:lnTo>
                    <a:pt x="355333" y="558165"/>
                  </a:lnTo>
                  <a:lnTo>
                    <a:pt x="355473" y="557911"/>
                  </a:lnTo>
                  <a:lnTo>
                    <a:pt x="404122" y="557911"/>
                  </a:lnTo>
                  <a:lnTo>
                    <a:pt x="457873" y="531495"/>
                  </a:lnTo>
                  <a:lnTo>
                    <a:pt x="376555" y="531495"/>
                  </a:lnTo>
                  <a:lnTo>
                    <a:pt x="374015" y="530606"/>
                  </a:lnTo>
                  <a:lnTo>
                    <a:pt x="371702" y="529565"/>
                  </a:lnTo>
                  <a:lnTo>
                    <a:pt x="371424" y="529565"/>
                  </a:lnTo>
                  <a:lnTo>
                    <a:pt x="199322" y="445008"/>
                  </a:lnTo>
                  <a:close/>
                </a:path>
                <a:path w="759460" h="708660">
                  <a:moveTo>
                    <a:pt x="404122" y="557911"/>
                  </a:moveTo>
                  <a:lnTo>
                    <a:pt x="403478" y="557911"/>
                  </a:lnTo>
                  <a:lnTo>
                    <a:pt x="403606" y="558165"/>
                  </a:lnTo>
                  <a:lnTo>
                    <a:pt x="404122" y="557911"/>
                  </a:lnTo>
                  <a:close/>
                </a:path>
                <a:path w="759460" h="708660">
                  <a:moveTo>
                    <a:pt x="708015" y="300100"/>
                  </a:moveTo>
                  <a:lnTo>
                    <a:pt x="633857" y="300100"/>
                  </a:lnTo>
                  <a:lnTo>
                    <a:pt x="715522" y="340233"/>
                  </a:lnTo>
                  <a:lnTo>
                    <a:pt x="715137" y="340233"/>
                  </a:lnTo>
                  <a:lnTo>
                    <a:pt x="720598" y="342900"/>
                  </a:lnTo>
                  <a:lnTo>
                    <a:pt x="724408" y="348107"/>
                  </a:lnTo>
                  <a:lnTo>
                    <a:pt x="724408" y="360553"/>
                  </a:lnTo>
                  <a:lnTo>
                    <a:pt x="720598" y="365760"/>
                  </a:lnTo>
                  <a:lnTo>
                    <a:pt x="715137" y="368426"/>
                  </a:lnTo>
                  <a:lnTo>
                    <a:pt x="715264" y="368554"/>
                  </a:lnTo>
                  <a:lnTo>
                    <a:pt x="390550" y="528079"/>
                  </a:lnTo>
                  <a:lnTo>
                    <a:pt x="384937" y="530606"/>
                  </a:lnTo>
                  <a:lnTo>
                    <a:pt x="382397" y="531495"/>
                  </a:lnTo>
                  <a:lnTo>
                    <a:pt x="457873" y="531495"/>
                  </a:lnTo>
                  <a:lnTo>
                    <a:pt x="633857" y="445008"/>
                  </a:lnTo>
                  <a:lnTo>
                    <a:pt x="707522" y="445008"/>
                  </a:lnTo>
                  <a:lnTo>
                    <a:pt x="670814" y="426847"/>
                  </a:lnTo>
                  <a:lnTo>
                    <a:pt x="731266" y="397129"/>
                  </a:lnTo>
                  <a:lnTo>
                    <a:pt x="731139" y="396875"/>
                  </a:lnTo>
                  <a:lnTo>
                    <a:pt x="742449" y="389459"/>
                  </a:lnTo>
                  <a:lnTo>
                    <a:pt x="751236" y="379555"/>
                  </a:lnTo>
                  <a:lnTo>
                    <a:pt x="756927" y="367674"/>
                  </a:lnTo>
                  <a:lnTo>
                    <a:pt x="758952" y="354330"/>
                  </a:lnTo>
                  <a:lnTo>
                    <a:pt x="756927" y="340985"/>
                  </a:lnTo>
                  <a:lnTo>
                    <a:pt x="751236" y="329104"/>
                  </a:lnTo>
                  <a:lnTo>
                    <a:pt x="742449" y="319200"/>
                  </a:lnTo>
                  <a:lnTo>
                    <a:pt x="731139" y="311785"/>
                  </a:lnTo>
                  <a:lnTo>
                    <a:pt x="731266" y="311531"/>
                  </a:lnTo>
                  <a:lnTo>
                    <a:pt x="708015" y="300100"/>
                  </a:lnTo>
                  <a:close/>
                </a:path>
                <a:path w="759460" h="708660">
                  <a:moveTo>
                    <a:pt x="368401" y="528079"/>
                  </a:moveTo>
                  <a:lnTo>
                    <a:pt x="371424" y="529565"/>
                  </a:lnTo>
                  <a:lnTo>
                    <a:pt x="371702" y="529565"/>
                  </a:lnTo>
                  <a:lnTo>
                    <a:pt x="368401" y="528079"/>
                  </a:lnTo>
                  <a:close/>
                </a:path>
                <a:path w="759460" h="708660">
                  <a:moveTo>
                    <a:pt x="403220" y="413131"/>
                  </a:moveTo>
                  <a:lnTo>
                    <a:pt x="355730" y="413131"/>
                  </a:lnTo>
                  <a:lnTo>
                    <a:pt x="362686" y="416560"/>
                  </a:lnTo>
                  <a:lnTo>
                    <a:pt x="370763" y="418719"/>
                  </a:lnTo>
                  <a:lnTo>
                    <a:pt x="388239" y="418719"/>
                  </a:lnTo>
                  <a:lnTo>
                    <a:pt x="396240" y="416560"/>
                  </a:lnTo>
                  <a:lnTo>
                    <a:pt x="403220" y="413131"/>
                  </a:lnTo>
                  <a:close/>
                </a:path>
                <a:path w="759460" h="708660">
                  <a:moveTo>
                    <a:pt x="199322" y="300100"/>
                  </a:moveTo>
                  <a:lnTo>
                    <a:pt x="125158" y="300100"/>
                  </a:lnTo>
                  <a:lnTo>
                    <a:pt x="355333" y="413131"/>
                  </a:lnTo>
                  <a:lnTo>
                    <a:pt x="403606" y="413131"/>
                  </a:lnTo>
                  <a:lnTo>
                    <a:pt x="457676" y="386588"/>
                  </a:lnTo>
                  <a:lnTo>
                    <a:pt x="376555" y="386588"/>
                  </a:lnTo>
                  <a:lnTo>
                    <a:pt x="374015" y="385699"/>
                  </a:lnTo>
                  <a:lnTo>
                    <a:pt x="371757" y="384683"/>
                  </a:lnTo>
                  <a:lnTo>
                    <a:pt x="199322" y="300100"/>
                  </a:lnTo>
                  <a:close/>
                </a:path>
                <a:path w="759460" h="708660">
                  <a:moveTo>
                    <a:pt x="461489" y="34036"/>
                  </a:moveTo>
                  <a:lnTo>
                    <a:pt x="387477" y="34036"/>
                  </a:lnTo>
                  <a:lnTo>
                    <a:pt x="715264" y="195072"/>
                  </a:lnTo>
                  <a:lnTo>
                    <a:pt x="715137" y="195325"/>
                  </a:lnTo>
                  <a:lnTo>
                    <a:pt x="720598" y="197993"/>
                  </a:lnTo>
                  <a:lnTo>
                    <a:pt x="724408" y="203200"/>
                  </a:lnTo>
                  <a:lnTo>
                    <a:pt x="724408" y="215519"/>
                  </a:lnTo>
                  <a:lnTo>
                    <a:pt x="720598" y="220725"/>
                  </a:lnTo>
                  <a:lnTo>
                    <a:pt x="714888" y="223647"/>
                  </a:lnTo>
                  <a:lnTo>
                    <a:pt x="715264" y="223647"/>
                  </a:lnTo>
                  <a:lnTo>
                    <a:pt x="387477" y="384683"/>
                  </a:lnTo>
                  <a:lnTo>
                    <a:pt x="384937" y="385699"/>
                  </a:lnTo>
                  <a:lnTo>
                    <a:pt x="382397" y="386588"/>
                  </a:lnTo>
                  <a:lnTo>
                    <a:pt x="457676" y="386588"/>
                  </a:lnTo>
                  <a:lnTo>
                    <a:pt x="633857" y="300100"/>
                  </a:lnTo>
                  <a:lnTo>
                    <a:pt x="708015" y="300100"/>
                  </a:lnTo>
                  <a:lnTo>
                    <a:pt x="670814" y="281813"/>
                  </a:lnTo>
                  <a:lnTo>
                    <a:pt x="731266" y="252095"/>
                  </a:lnTo>
                  <a:lnTo>
                    <a:pt x="756927" y="222750"/>
                  </a:lnTo>
                  <a:lnTo>
                    <a:pt x="758952" y="209423"/>
                  </a:lnTo>
                  <a:lnTo>
                    <a:pt x="756927" y="196024"/>
                  </a:lnTo>
                  <a:lnTo>
                    <a:pt x="751236" y="184150"/>
                  </a:lnTo>
                  <a:lnTo>
                    <a:pt x="742449" y="174275"/>
                  </a:lnTo>
                  <a:lnTo>
                    <a:pt x="731139" y="166878"/>
                  </a:lnTo>
                  <a:lnTo>
                    <a:pt x="731266" y="166624"/>
                  </a:lnTo>
                  <a:lnTo>
                    <a:pt x="461489" y="34036"/>
                  </a:lnTo>
                  <a:close/>
                </a:path>
                <a:path w="759460" h="708660">
                  <a:moveTo>
                    <a:pt x="371983" y="34036"/>
                  </a:moveTo>
                  <a:lnTo>
                    <a:pt x="371475" y="34036"/>
                  </a:lnTo>
                  <a:lnTo>
                    <a:pt x="371475" y="34290"/>
                  </a:lnTo>
                  <a:lnTo>
                    <a:pt x="371983" y="34036"/>
                  </a:lnTo>
                  <a:close/>
                </a:path>
                <a:path w="759460" h="708660">
                  <a:moveTo>
                    <a:pt x="457871" y="32258"/>
                  </a:moveTo>
                  <a:lnTo>
                    <a:pt x="382397" y="32258"/>
                  </a:lnTo>
                  <a:lnTo>
                    <a:pt x="384937" y="33020"/>
                  </a:lnTo>
                  <a:lnTo>
                    <a:pt x="387477" y="34290"/>
                  </a:lnTo>
                  <a:lnTo>
                    <a:pt x="387477" y="34036"/>
                  </a:lnTo>
                  <a:lnTo>
                    <a:pt x="461489" y="34036"/>
                  </a:lnTo>
                  <a:lnTo>
                    <a:pt x="457871" y="32258"/>
                  </a:lnTo>
                  <a:close/>
                </a:path>
                <a:path w="759460" h="708660">
                  <a:moveTo>
                    <a:pt x="388239" y="0"/>
                  </a:moveTo>
                  <a:lnTo>
                    <a:pt x="370763" y="0"/>
                  </a:lnTo>
                  <a:lnTo>
                    <a:pt x="362686" y="2159"/>
                  </a:lnTo>
                  <a:lnTo>
                    <a:pt x="355473" y="5715"/>
                  </a:lnTo>
                  <a:lnTo>
                    <a:pt x="403478" y="5715"/>
                  </a:lnTo>
                  <a:lnTo>
                    <a:pt x="396240" y="2159"/>
                  </a:lnTo>
                  <a:lnTo>
                    <a:pt x="388239" y="0"/>
                  </a:lnTo>
                  <a:close/>
                </a:path>
                <a:path w="759460" h="708660">
                  <a:moveTo>
                    <a:pt x="403606" y="5587"/>
                  </a:moveTo>
                  <a:lnTo>
                    <a:pt x="403478" y="5715"/>
                  </a:lnTo>
                  <a:lnTo>
                    <a:pt x="403864" y="5715"/>
                  </a:lnTo>
                  <a:lnTo>
                    <a:pt x="403606" y="55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904488" y="798576"/>
            <a:ext cx="396240" cy="387350"/>
          </a:xfrm>
          <a:custGeom>
            <a:avLst/>
            <a:gdLst/>
            <a:ahLst/>
            <a:cxnLst/>
            <a:rect l="l" t="t" r="r" b="b"/>
            <a:pathLst>
              <a:path w="396239" h="387350">
                <a:moveTo>
                  <a:pt x="198120" y="0"/>
                </a:moveTo>
                <a:lnTo>
                  <a:pt x="152675" y="5109"/>
                </a:lnTo>
                <a:lnTo>
                  <a:pt x="110967" y="19665"/>
                </a:lnTo>
                <a:lnTo>
                  <a:pt x="74182" y="42507"/>
                </a:lnTo>
                <a:lnTo>
                  <a:pt x="43507" y="72476"/>
                </a:lnTo>
                <a:lnTo>
                  <a:pt x="20127" y="108412"/>
                </a:lnTo>
                <a:lnTo>
                  <a:pt x="5229" y="149156"/>
                </a:lnTo>
                <a:lnTo>
                  <a:pt x="0" y="193548"/>
                </a:lnTo>
                <a:lnTo>
                  <a:pt x="5229" y="237939"/>
                </a:lnTo>
                <a:lnTo>
                  <a:pt x="20127" y="278683"/>
                </a:lnTo>
                <a:lnTo>
                  <a:pt x="43507" y="314619"/>
                </a:lnTo>
                <a:lnTo>
                  <a:pt x="74182" y="344588"/>
                </a:lnTo>
                <a:lnTo>
                  <a:pt x="110967" y="367430"/>
                </a:lnTo>
                <a:lnTo>
                  <a:pt x="152675" y="381986"/>
                </a:lnTo>
                <a:lnTo>
                  <a:pt x="198120" y="387096"/>
                </a:lnTo>
                <a:lnTo>
                  <a:pt x="243564" y="381986"/>
                </a:lnTo>
                <a:lnTo>
                  <a:pt x="279506" y="369443"/>
                </a:lnTo>
                <a:lnTo>
                  <a:pt x="198120" y="369443"/>
                </a:lnTo>
                <a:lnTo>
                  <a:pt x="150252" y="363160"/>
                </a:lnTo>
                <a:lnTo>
                  <a:pt x="107235" y="345430"/>
                </a:lnTo>
                <a:lnTo>
                  <a:pt x="70786" y="317928"/>
                </a:lnTo>
                <a:lnTo>
                  <a:pt x="42624" y="282330"/>
                </a:lnTo>
                <a:lnTo>
                  <a:pt x="24468" y="240311"/>
                </a:lnTo>
                <a:lnTo>
                  <a:pt x="18034" y="193548"/>
                </a:lnTo>
                <a:lnTo>
                  <a:pt x="24468" y="146784"/>
                </a:lnTo>
                <a:lnTo>
                  <a:pt x="42624" y="104765"/>
                </a:lnTo>
                <a:lnTo>
                  <a:pt x="70786" y="69167"/>
                </a:lnTo>
                <a:lnTo>
                  <a:pt x="107235" y="41665"/>
                </a:lnTo>
                <a:lnTo>
                  <a:pt x="150252" y="23935"/>
                </a:lnTo>
                <a:lnTo>
                  <a:pt x="198120" y="17652"/>
                </a:lnTo>
                <a:lnTo>
                  <a:pt x="279633" y="17652"/>
                </a:lnTo>
                <a:lnTo>
                  <a:pt x="275780" y="15573"/>
                </a:lnTo>
                <a:lnTo>
                  <a:pt x="238378" y="4030"/>
                </a:lnTo>
                <a:lnTo>
                  <a:pt x="198120" y="0"/>
                </a:lnTo>
                <a:close/>
              </a:path>
              <a:path w="396239" h="387350">
                <a:moveTo>
                  <a:pt x="376809" y="115950"/>
                </a:moveTo>
                <a:lnTo>
                  <a:pt x="371094" y="115950"/>
                </a:lnTo>
                <a:lnTo>
                  <a:pt x="365125" y="121920"/>
                </a:lnTo>
                <a:lnTo>
                  <a:pt x="364489" y="125475"/>
                </a:lnTo>
                <a:lnTo>
                  <a:pt x="365633" y="128524"/>
                </a:lnTo>
                <a:lnTo>
                  <a:pt x="365378" y="128524"/>
                </a:lnTo>
                <a:lnTo>
                  <a:pt x="370865" y="143970"/>
                </a:lnTo>
                <a:lnTo>
                  <a:pt x="374888" y="159988"/>
                </a:lnTo>
                <a:lnTo>
                  <a:pt x="377362" y="176530"/>
                </a:lnTo>
                <a:lnTo>
                  <a:pt x="378206" y="193548"/>
                </a:lnTo>
                <a:lnTo>
                  <a:pt x="371771" y="240311"/>
                </a:lnTo>
                <a:lnTo>
                  <a:pt x="353615" y="282330"/>
                </a:lnTo>
                <a:lnTo>
                  <a:pt x="325453" y="317928"/>
                </a:lnTo>
                <a:lnTo>
                  <a:pt x="289004" y="345430"/>
                </a:lnTo>
                <a:lnTo>
                  <a:pt x="245987" y="363160"/>
                </a:lnTo>
                <a:lnTo>
                  <a:pt x="198120" y="369443"/>
                </a:lnTo>
                <a:lnTo>
                  <a:pt x="279506" y="369443"/>
                </a:lnTo>
                <a:lnTo>
                  <a:pt x="322057" y="344588"/>
                </a:lnTo>
                <a:lnTo>
                  <a:pt x="352732" y="314619"/>
                </a:lnTo>
                <a:lnTo>
                  <a:pt x="376112" y="278683"/>
                </a:lnTo>
                <a:lnTo>
                  <a:pt x="391010" y="237939"/>
                </a:lnTo>
                <a:lnTo>
                  <a:pt x="396239" y="193548"/>
                </a:lnTo>
                <a:lnTo>
                  <a:pt x="395399" y="176530"/>
                </a:lnTo>
                <a:lnTo>
                  <a:pt x="382524" y="123062"/>
                </a:lnTo>
                <a:lnTo>
                  <a:pt x="380364" y="119379"/>
                </a:lnTo>
                <a:lnTo>
                  <a:pt x="376809" y="115950"/>
                </a:lnTo>
                <a:close/>
              </a:path>
              <a:path w="396239" h="387350">
                <a:moveTo>
                  <a:pt x="110616" y="158369"/>
                </a:moveTo>
                <a:lnTo>
                  <a:pt x="103124" y="158369"/>
                </a:lnTo>
                <a:lnTo>
                  <a:pt x="99060" y="162306"/>
                </a:lnTo>
                <a:lnTo>
                  <a:pt x="99060" y="169545"/>
                </a:lnTo>
                <a:lnTo>
                  <a:pt x="100075" y="171831"/>
                </a:lnTo>
                <a:lnTo>
                  <a:pt x="101726" y="173354"/>
                </a:lnTo>
                <a:lnTo>
                  <a:pt x="191770" y="261365"/>
                </a:lnTo>
                <a:lnTo>
                  <a:pt x="193421" y="262889"/>
                </a:lnTo>
                <a:lnTo>
                  <a:pt x="195579" y="263906"/>
                </a:lnTo>
                <a:lnTo>
                  <a:pt x="200660" y="263906"/>
                </a:lnTo>
                <a:lnTo>
                  <a:pt x="202946" y="262889"/>
                </a:lnTo>
                <a:lnTo>
                  <a:pt x="204470" y="261365"/>
                </a:lnTo>
                <a:lnTo>
                  <a:pt x="222834" y="242570"/>
                </a:lnTo>
                <a:lnTo>
                  <a:pt x="197992" y="242570"/>
                </a:lnTo>
                <a:lnTo>
                  <a:pt x="114426" y="160909"/>
                </a:lnTo>
                <a:lnTo>
                  <a:pt x="112775" y="159385"/>
                </a:lnTo>
                <a:lnTo>
                  <a:pt x="110616" y="158369"/>
                </a:lnTo>
                <a:close/>
              </a:path>
              <a:path w="396239" h="387350">
                <a:moveTo>
                  <a:pt x="392175" y="52832"/>
                </a:moveTo>
                <a:lnTo>
                  <a:pt x="384683" y="52832"/>
                </a:lnTo>
                <a:lnTo>
                  <a:pt x="382397" y="53848"/>
                </a:lnTo>
                <a:lnTo>
                  <a:pt x="380746" y="55499"/>
                </a:lnTo>
                <a:lnTo>
                  <a:pt x="357632" y="79248"/>
                </a:lnTo>
                <a:lnTo>
                  <a:pt x="357380" y="79248"/>
                </a:lnTo>
                <a:lnTo>
                  <a:pt x="344932" y="91948"/>
                </a:lnTo>
                <a:lnTo>
                  <a:pt x="322079" y="115589"/>
                </a:lnTo>
                <a:lnTo>
                  <a:pt x="197992" y="242570"/>
                </a:lnTo>
                <a:lnTo>
                  <a:pt x="222834" y="242570"/>
                </a:lnTo>
                <a:lnTo>
                  <a:pt x="354964" y="107314"/>
                </a:lnTo>
                <a:lnTo>
                  <a:pt x="367919" y="94234"/>
                </a:lnTo>
                <a:lnTo>
                  <a:pt x="393700" y="67690"/>
                </a:lnTo>
                <a:lnTo>
                  <a:pt x="395224" y="66039"/>
                </a:lnTo>
                <a:lnTo>
                  <a:pt x="396239" y="63881"/>
                </a:lnTo>
                <a:lnTo>
                  <a:pt x="396239" y="56769"/>
                </a:lnTo>
                <a:lnTo>
                  <a:pt x="392175" y="52832"/>
                </a:lnTo>
                <a:close/>
              </a:path>
              <a:path w="396239" h="387350">
                <a:moveTo>
                  <a:pt x="279633" y="17652"/>
                </a:moveTo>
                <a:lnTo>
                  <a:pt x="198120" y="17652"/>
                </a:lnTo>
                <a:lnTo>
                  <a:pt x="235237" y="21387"/>
                </a:lnTo>
                <a:lnTo>
                  <a:pt x="269700" y="32099"/>
                </a:lnTo>
                <a:lnTo>
                  <a:pt x="300757" y="49049"/>
                </a:lnTo>
                <a:lnTo>
                  <a:pt x="331342" y="74549"/>
                </a:lnTo>
                <a:lnTo>
                  <a:pt x="336672" y="74549"/>
                </a:lnTo>
                <a:lnTo>
                  <a:pt x="340233" y="71120"/>
                </a:lnTo>
                <a:lnTo>
                  <a:pt x="343539" y="67690"/>
                </a:lnTo>
                <a:lnTo>
                  <a:pt x="343662" y="61975"/>
                </a:lnTo>
                <a:lnTo>
                  <a:pt x="340106" y="58547"/>
                </a:lnTo>
                <a:lnTo>
                  <a:pt x="339725" y="58293"/>
                </a:lnTo>
                <a:lnTo>
                  <a:pt x="339344" y="58165"/>
                </a:lnTo>
                <a:lnTo>
                  <a:pt x="338963" y="57912"/>
                </a:lnTo>
                <a:lnTo>
                  <a:pt x="309562" y="33807"/>
                </a:lnTo>
                <a:lnTo>
                  <a:pt x="279633" y="17652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7532" y="950975"/>
            <a:ext cx="2177034" cy="169925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904488" y="1565147"/>
            <a:ext cx="396240" cy="388620"/>
          </a:xfrm>
          <a:custGeom>
            <a:avLst/>
            <a:gdLst/>
            <a:ahLst/>
            <a:cxnLst/>
            <a:rect l="l" t="t" r="r" b="b"/>
            <a:pathLst>
              <a:path w="396239" h="388619">
                <a:moveTo>
                  <a:pt x="198120" y="0"/>
                </a:moveTo>
                <a:lnTo>
                  <a:pt x="152675" y="5131"/>
                </a:lnTo>
                <a:lnTo>
                  <a:pt x="110967" y="19749"/>
                </a:lnTo>
                <a:lnTo>
                  <a:pt x="74182" y="42687"/>
                </a:lnTo>
                <a:lnTo>
                  <a:pt x="43507" y="72778"/>
                </a:lnTo>
                <a:lnTo>
                  <a:pt x="20127" y="108857"/>
                </a:lnTo>
                <a:lnTo>
                  <a:pt x="5229" y="149756"/>
                </a:lnTo>
                <a:lnTo>
                  <a:pt x="0" y="194310"/>
                </a:lnTo>
                <a:lnTo>
                  <a:pt x="5229" y="238863"/>
                </a:lnTo>
                <a:lnTo>
                  <a:pt x="20127" y="279762"/>
                </a:lnTo>
                <a:lnTo>
                  <a:pt x="43507" y="315841"/>
                </a:lnTo>
                <a:lnTo>
                  <a:pt x="74182" y="345932"/>
                </a:lnTo>
                <a:lnTo>
                  <a:pt x="110967" y="368870"/>
                </a:lnTo>
                <a:lnTo>
                  <a:pt x="152675" y="383488"/>
                </a:lnTo>
                <a:lnTo>
                  <a:pt x="198120" y="388619"/>
                </a:lnTo>
                <a:lnTo>
                  <a:pt x="243564" y="383488"/>
                </a:lnTo>
                <a:lnTo>
                  <a:pt x="279289" y="370966"/>
                </a:lnTo>
                <a:lnTo>
                  <a:pt x="198120" y="370966"/>
                </a:lnTo>
                <a:lnTo>
                  <a:pt x="150252" y="364654"/>
                </a:lnTo>
                <a:lnTo>
                  <a:pt x="107235" y="346841"/>
                </a:lnTo>
                <a:lnTo>
                  <a:pt x="70786" y="319214"/>
                </a:lnTo>
                <a:lnTo>
                  <a:pt x="42624" y="283459"/>
                </a:lnTo>
                <a:lnTo>
                  <a:pt x="24468" y="241262"/>
                </a:lnTo>
                <a:lnTo>
                  <a:pt x="18034" y="194310"/>
                </a:lnTo>
                <a:lnTo>
                  <a:pt x="24468" y="147357"/>
                </a:lnTo>
                <a:lnTo>
                  <a:pt x="42624" y="105160"/>
                </a:lnTo>
                <a:lnTo>
                  <a:pt x="70786" y="69405"/>
                </a:lnTo>
                <a:lnTo>
                  <a:pt x="107235" y="41778"/>
                </a:lnTo>
                <a:lnTo>
                  <a:pt x="150252" y="23965"/>
                </a:lnTo>
                <a:lnTo>
                  <a:pt x="198120" y="17652"/>
                </a:lnTo>
                <a:lnTo>
                  <a:pt x="279469" y="17652"/>
                </a:lnTo>
                <a:lnTo>
                  <a:pt x="275780" y="15652"/>
                </a:lnTo>
                <a:lnTo>
                  <a:pt x="238378" y="4052"/>
                </a:lnTo>
                <a:lnTo>
                  <a:pt x="198120" y="0"/>
                </a:lnTo>
                <a:close/>
              </a:path>
              <a:path w="396239" h="388619">
                <a:moveTo>
                  <a:pt x="376809" y="116459"/>
                </a:moveTo>
                <a:lnTo>
                  <a:pt x="371094" y="116459"/>
                </a:lnTo>
                <a:lnTo>
                  <a:pt x="367538" y="119887"/>
                </a:lnTo>
                <a:lnTo>
                  <a:pt x="365125" y="122427"/>
                </a:lnTo>
                <a:lnTo>
                  <a:pt x="364489" y="125984"/>
                </a:lnTo>
                <a:lnTo>
                  <a:pt x="365633" y="129031"/>
                </a:lnTo>
                <a:lnTo>
                  <a:pt x="365378" y="129031"/>
                </a:lnTo>
                <a:lnTo>
                  <a:pt x="370865" y="144553"/>
                </a:lnTo>
                <a:lnTo>
                  <a:pt x="374888" y="160623"/>
                </a:lnTo>
                <a:lnTo>
                  <a:pt x="377362" y="177216"/>
                </a:lnTo>
                <a:lnTo>
                  <a:pt x="378206" y="194310"/>
                </a:lnTo>
                <a:lnTo>
                  <a:pt x="371771" y="241262"/>
                </a:lnTo>
                <a:lnTo>
                  <a:pt x="353615" y="283459"/>
                </a:lnTo>
                <a:lnTo>
                  <a:pt x="325453" y="319214"/>
                </a:lnTo>
                <a:lnTo>
                  <a:pt x="289004" y="346841"/>
                </a:lnTo>
                <a:lnTo>
                  <a:pt x="245987" y="364654"/>
                </a:lnTo>
                <a:lnTo>
                  <a:pt x="198120" y="370966"/>
                </a:lnTo>
                <a:lnTo>
                  <a:pt x="279289" y="370966"/>
                </a:lnTo>
                <a:lnTo>
                  <a:pt x="322057" y="345932"/>
                </a:lnTo>
                <a:lnTo>
                  <a:pt x="352732" y="315841"/>
                </a:lnTo>
                <a:lnTo>
                  <a:pt x="376112" y="279762"/>
                </a:lnTo>
                <a:lnTo>
                  <a:pt x="391010" y="238863"/>
                </a:lnTo>
                <a:lnTo>
                  <a:pt x="396239" y="194310"/>
                </a:lnTo>
                <a:lnTo>
                  <a:pt x="395399" y="177216"/>
                </a:lnTo>
                <a:lnTo>
                  <a:pt x="395329" y="175791"/>
                </a:lnTo>
                <a:lnTo>
                  <a:pt x="392668" y="157797"/>
                </a:lnTo>
                <a:lnTo>
                  <a:pt x="388364" y="140374"/>
                </a:lnTo>
                <a:lnTo>
                  <a:pt x="382524" y="123571"/>
                </a:lnTo>
                <a:lnTo>
                  <a:pt x="382108" y="122427"/>
                </a:lnTo>
                <a:lnTo>
                  <a:pt x="382015" y="122174"/>
                </a:lnTo>
                <a:lnTo>
                  <a:pt x="381381" y="120903"/>
                </a:lnTo>
                <a:lnTo>
                  <a:pt x="380364" y="119887"/>
                </a:lnTo>
                <a:lnTo>
                  <a:pt x="376809" y="116459"/>
                </a:lnTo>
                <a:close/>
              </a:path>
              <a:path w="396239" h="388619">
                <a:moveTo>
                  <a:pt x="110616" y="159003"/>
                </a:moveTo>
                <a:lnTo>
                  <a:pt x="103124" y="159003"/>
                </a:lnTo>
                <a:lnTo>
                  <a:pt x="99060" y="162940"/>
                </a:lnTo>
                <a:lnTo>
                  <a:pt x="99060" y="170306"/>
                </a:lnTo>
                <a:lnTo>
                  <a:pt x="100075" y="172465"/>
                </a:lnTo>
                <a:lnTo>
                  <a:pt x="101726" y="174116"/>
                </a:lnTo>
                <a:lnTo>
                  <a:pt x="191770" y="262381"/>
                </a:lnTo>
                <a:lnTo>
                  <a:pt x="193421" y="264032"/>
                </a:lnTo>
                <a:lnTo>
                  <a:pt x="195579" y="264922"/>
                </a:lnTo>
                <a:lnTo>
                  <a:pt x="200660" y="264922"/>
                </a:lnTo>
                <a:lnTo>
                  <a:pt x="202660" y="264032"/>
                </a:lnTo>
                <a:lnTo>
                  <a:pt x="202819" y="264032"/>
                </a:lnTo>
                <a:lnTo>
                  <a:pt x="204470" y="262381"/>
                </a:lnTo>
                <a:lnTo>
                  <a:pt x="222883" y="243459"/>
                </a:lnTo>
                <a:lnTo>
                  <a:pt x="197992" y="243459"/>
                </a:lnTo>
                <a:lnTo>
                  <a:pt x="114426" y="161543"/>
                </a:lnTo>
                <a:lnTo>
                  <a:pt x="112775" y="160019"/>
                </a:lnTo>
                <a:lnTo>
                  <a:pt x="110616" y="159003"/>
                </a:lnTo>
                <a:close/>
              </a:path>
              <a:path w="396239" h="388619">
                <a:moveTo>
                  <a:pt x="392175" y="52959"/>
                </a:moveTo>
                <a:lnTo>
                  <a:pt x="384683" y="52959"/>
                </a:lnTo>
                <a:lnTo>
                  <a:pt x="382397" y="54101"/>
                </a:lnTo>
                <a:lnTo>
                  <a:pt x="380746" y="55752"/>
                </a:lnTo>
                <a:lnTo>
                  <a:pt x="357632" y="79501"/>
                </a:lnTo>
                <a:lnTo>
                  <a:pt x="357504" y="79501"/>
                </a:lnTo>
                <a:lnTo>
                  <a:pt x="344932" y="92328"/>
                </a:lnTo>
                <a:lnTo>
                  <a:pt x="322079" y="116050"/>
                </a:lnTo>
                <a:lnTo>
                  <a:pt x="197992" y="243459"/>
                </a:lnTo>
                <a:lnTo>
                  <a:pt x="222883" y="243459"/>
                </a:lnTo>
                <a:lnTo>
                  <a:pt x="393700" y="67944"/>
                </a:lnTo>
                <a:lnTo>
                  <a:pt x="395224" y="66293"/>
                </a:lnTo>
                <a:lnTo>
                  <a:pt x="396239" y="64135"/>
                </a:lnTo>
                <a:lnTo>
                  <a:pt x="396239" y="57023"/>
                </a:lnTo>
                <a:lnTo>
                  <a:pt x="392175" y="52959"/>
                </a:lnTo>
                <a:close/>
              </a:path>
              <a:path w="396239" h="388619">
                <a:moveTo>
                  <a:pt x="279469" y="17652"/>
                </a:moveTo>
                <a:lnTo>
                  <a:pt x="198120" y="17652"/>
                </a:lnTo>
                <a:lnTo>
                  <a:pt x="235237" y="21427"/>
                </a:lnTo>
                <a:lnTo>
                  <a:pt x="269700" y="32226"/>
                </a:lnTo>
                <a:lnTo>
                  <a:pt x="300757" y="49264"/>
                </a:lnTo>
                <a:lnTo>
                  <a:pt x="331342" y="74802"/>
                </a:lnTo>
                <a:lnTo>
                  <a:pt x="336672" y="74802"/>
                </a:lnTo>
                <a:lnTo>
                  <a:pt x="340233" y="71374"/>
                </a:lnTo>
                <a:lnTo>
                  <a:pt x="343539" y="67944"/>
                </a:lnTo>
                <a:lnTo>
                  <a:pt x="343662" y="62229"/>
                </a:lnTo>
                <a:lnTo>
                  <a:pt x="340106" y="58800"/>
                </a:lnTo>
                <a:lnTo>
                  <a:pt x="339725" y="58547"/>
                </a:lnTo>
                <a:lnTo>
                  <a:pt x="339344" y="58419"/>
                </a:lnTo>
                <a:lnTo>
                  <a:pt x="338963" y="58165"/>
                </a:lnTo>
                <a:lnTo>
                  <a:pt x="309562" y="33968"/>
                </a:lnTo>
                <a:lnTo>
                  <a:pt x="279469" y="17652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7532" y="1719072"/>
            <a:ext cx="3167634" cy="169925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3904488" y="2452116"/>
            <a:ext cx="396240" cy="387350"/>
          </a:xfrm>
          <a:custGeom>
            <a:avLst/>
            <a:gdLst/>
            <a:ahLst/>
            <a:cxnLst/>
            <a:rect l="l" t="t" r="r" b="b"/>
            <a:pathLst>
              <a:path w="396239" h="387350">
                <a:moveTo>
                  <a:pt x="198120" y="0"/>
                </a:moveTo>
                <a:lnTo>
                  <a:pt x="152675" y="5109"/>
                </a:lnTo>
                <a:lnTo>
                  <a:pt x="110967" y="19665"/>
                </a:lnTo>
                <a:lnTo>
                  <a:pt x="74182" y="42507"/>
                </a:lnTo>
                <a:lnTo>
                  <a:pt x="43507" y="72476"/>
                </a:lnTo>
                <a:lnTo>
                  <a:pt x="20127" y="108412"/>
                </a:lnTo>
                <a:lnTo>
                  <a:pt x="5229" y="149156"/>
                </a:lnTo>
                <a:lnTo>
                  <a:pt x="0" y="193548"/>
                </a:lnTo>
                <a:lnTo>
                  <a:pt x="5229" y="237939"/>
                </a:lnTo>
                <a:lnTo>
                  <a:pt x="20127" y="278683"/>
                </a:lnTo>
                <a:lnTo>
                  <a:pt x="43507" y="314619"/>
                </a:lnTo>
                <a:lnTo>
                  <a:pt x="74182" y="344588"/>
                </a:lnTo>
                <a:lnTo>
                  <a:pt x="110967" y="367430"/>
                </a:lnTo>
                <a:lnTo>
                  <a:pt x="152675" y="381986"/>
                </a:lnTo>
                <a:lnTo>
                  <a:pt x="198120" y="387096"/>
                </a:lnTo>
                <a:lnTo>
                  <a:pt x="243564" y="381986"/>
                </a:lnTo>
                <a:lnTo>
                  <a:pt x="279506" y="369443"/>
                </a:lnTo>
                <a:lnTo>
                  <a:pt x="198120" y="369443"/>
                </a:lnTo>
                <a:lnTo>
                  <a:pt x="150252" y="363160"/>
                </a:lnTo>
                <a:lnTo>
                  <a:pt x="107235" y="345430"/>
                </a:lnTo>
                <a:lnTo>
                  <a:pt x="70786" y="317928"/>
                </a:lnTo>
                <a:lnTo>
                  <a:pt x="42624" y="282330"/>
                </a:lnTo>
                <a:lnTo>
                  <a:pt x="24468" y="240311"/>
                </a:lnTo>
                <a:lnTo>
                  <a:pt x="18034" y="193548"/>
                </a:lnTo>
                <a:lnTo>
                  <a:pt x="24468" y="146784"/>
                </a:lnTo>
                <a:lnTo>
                  <a:pt x="42624" y="104765"/>
                </a:lnTo>
                <a:lnTo>
                  <a:pt x="70786" y="69167"/>
                </a:lnTo>
                <a:lnTo>
                  <a:pt x="107235" y="41665"/>
                </a:lnTo>
                <a:lnTo>
                  <a:pt x="150252" y="23935"/>
                </a:lnTo>
                <a:lnTo>
                  <a:pt x="198120" y="17653"/>
                </a:lnTo>
                <a:lnTo>
                  <a:pt x="279633" y="17653"/>
                </a:lnTo>
                <a:lnTo>
                  <a:pt x="275780" y="15573"/>
                </a:lnTo>
                <a:lnTo>
                  <a:pt x="238378" y="4030"/>
                </a:lnTo>
                <a:lnTo>
                  <a:pt x="198120" y="0"/>
                </a:lnTo>
                <a:close/>
              </a:path>
              <a:path w="396239" h="387350">
                <a:moveTo>
                  <a:pt x="376809" y="115950"/>
                </a:moveTo>
                <a:lnTo>
                  <a:pt x="371094" y="115950"/>
                </a:lnTo>
                <a:lnTo>
                  <a:pt x="365125" y="121920"/>
                </a:lnTo>
                <a:lnTo>
                  <a:pt x="364489" y="125475"/>
                </a:lnTo>
                <a:lnTo>
                  <a:pt x="365633" y="128524"/>
                </a:lnTo>
                <a:lnTo>
                  <a:pt x="365378" y="128524"/>
                </a:lnTo>
                <a:lnTo>
                  <a:pt x="370865" y="143970"/>
                </a:lnTo>
                <a:lnTo>
                  <a:pt x="374888" y="159988"/>
                </a:lnTo>
                <a:lnTo>
                  <a:pt x="377362" y="176530"/>
                </a:lnTo>
                <a:lnTo>
                  <a:pt x="378206" y="193548"/>
                </a:lnTo>
                <a:lnTo>
                  <a:pt x="371771" y="240311"/>
                </a:lnTo>
                <a:lnTo>
                  <a:pt x="353615" y="282330"/>
                </a:lnTo>
                <a:lnTo>
                  <a:pt x="325453" y="317928"/>
                </a:lnTo>
                <a:lnTo>
                  <a:pt x="289004" y="345430"/>
                </a:lnTo>
                <a:lnTo>
                  <a:pt x="245987" y="363160"/>
                </a:lnTo>
                <a:lnTo>
                  <a:pt x="198120" y="369443"/>
                </a:lnTo>
                <a:lnTo>
                  <a:pt x="279506" y="369443"/>
                </a:lnTo>
                <a:lnTo>
                  <a:pt x="322057" y="344588"/>
                </a:lnTo>
                <a:lnTo>
                  <a:pt x="352732" y="314619"/>
                </a:lnTo>
                <a:lnTo>
                  <a:pt x="376112" y="278683"/>
                </a:lnTo>
                <a:lnTo>
                  <a:pt x="391010" y="237939"/>
                </a:lnTo>
                <a:lnTo>
                  <a:pt x="396239" y="193548"/>
                </a:lnTo>
                <a:lnTo>
                  <a:pt x="395399" y="176530"/>
                </a:lnTo>
                <a:lnTo>
                  <a:pt x="382524" y="123062"/>
                </a:lnTo>
                <a:lnTo>
                  <a:pt x="380364" y="119380"/>
                </a:lnTo>
                <a:lnTo>
                  <a:pt x="376809" y="115950"/>
                </a:lnTo>
                <a:close/>
              </a:path>
              <a:path w="396239" h="387350">
                <a:moveTo>
                  <a:pt x="110616" y="158369"/>
                </a:moveTo>
                <a:lnTo>
                  <a:pt x="103124" y="158369"/>
                </a:lnTo>
                <a:lnTo>
                  <a:pt x="99060" y="162306"/>
                </a:lnTo>
                <a:lnTo>
                  <a:pt x="99060" y="169545"/>
                </a:lnTo>
                <a:lnTo>
                  <a:pt x="100075" y="171831"/>
                </a:lnTo>
                <a:lnTo>
                  <a:pt x="101726" y="173355"/>
                </a:lnTo>
                <a:lnTo>
                  <a:pt x="191770" y="261366"/>
                </a:lnTo>
                <a:lnTo>
                  <a:pt x="193421" y="262889"/>
                </a:lnTo>
                <a:lnTo>
                  <a:pt x="195579" y="263906"/>
                </a:lnTo>
                <a:lnTo>
                  <a:pt x="200660" y="263906"/>
                </a:lnTo>
                <a:lnTo>
                  <a:pt x="202946" y="262889"/>
                </a:lnTo>
                <a:lnTo>
                  <a:pt x="204597" y="261238"/>
                </a:lnTo>
                <a:lnTo>
                  <a:pt x="222834" y="242570"/>
                </a:lnTo>
                <a:lnTo>
                  <a:pt x="197992" y="242570"/>
                </a:lnTo>
                <a:lnTo>
                  <a:pt x="114426" y="160909"/>
                </a:lnTo>
                <a:lnTo>
                  <a:pt x="112775" y="159385"/>
                </a:lnTo>
                <a:lnTo>
                  <a:pt x="110616" y="158369"/>
                </a:lnTo>
                <a:close/>
              </a:path>
              <a:path w="396239" h="387350">
                <a:moveTo>
                  <a:pt x="392175" y="52832"/>
                </a:moveTo>
                <a:lnTo>
                  <a:pt x="384683" y="52832"/>
                </a:lnTo>
                <a:lnTo>
                  <a:pt x="382397" y="53848"/>
                </a:lnTo>
                <a:lnTo>
                  <a:pt x="380746" y="55499"/>
                </a:lnTo>
                <a:lnTo>
                  <a:pt x="357632" y="79248"/>
                </a:lnTo>
                <a:lnTo>
                  <a:pt x="357380" y="79248"/>
                </a:lnTo>
                <a:lnTo>
                  <a:pt x="344932" y="91948"/>
                </a:lnTo>
                <a:lnTo>
                  <a:pt x="322079" y="115589"/>
                </a:lnTo>
                <a:lnTo>
                  <a:pt x="197992" y="242570"/>
                </a:lnTo>
                <a:lnTo>
                  <a:pt x="222834" y="242570"/>
                </a:lnTo>
                <a:lnTo>
                  <a:pt x="354964" y="107314"/>
                </a:lnTo>
                <a:lnTo>
                  <a:pt x="367919" y="94234"/>
                </a:lnTo>
                <a:lnTo>
                  <a:pt x="393700" y="67691"/>
                </a:lnTo>
                <a:lnTo>
                  <a:pt x="395224" y="66039"/>
                </a:lnTo>
                <a:lnTo>
                  <a:pt x="396239" y="63881"/>
                </a:lnTo>
                <a:lnTo>
                  <a:pt x="396239" y="56769"/>
                </a:lnTo>
                <a:lnTo>
                  <a:pt x="392175" y="52832"/>
                </a:lnTo>
                <a:close/>
              </a:path>
              <a:path w="396239" h="387350">
                <a:moveTo>
                  <a:pt x="279633" y="17653"/>
                </a:moveTo>
                <a:lnTo>
                  <a:pt x="198120" y="17653"/>
                </a:lnTo>
                <a:lnTo>
                  <a:pt x="235237" y="21387"/>
                </a:lnTo>
                <a:lnTo>
                  <a:pt x="269700" y="32099"/>
                </a:lnTo>
                <a:lnTo>
                  <a:pt x="300757" y="49049"/>
                </a:lnTo>
                <a:lnTo>
                  <a:pt x="331342" y="74549"/>
                </a:lnTo>
                <a:lnTo>
                  <a:pt x="336672" y="74549"/>
                </a:lnTo>
                <a:lnTo>
                  <a:pt x="340233" y="71120"/>
                </a:lnTo>
                <a:lnTo>
                  <a:pt x="343539" y="67691"/>
                </a:lnTo>
                <a:lnTo>
                  <a:pt x="343662" y="61975"/>
                </a:lnTo>
                <a:lnTo>
                  <a:pt x="340106" y="58547"/>
                </a:lnTo>
                <a:lnTo>
                  <a:pt x="339725" y="58293"/>
                </a:lnTo>
                <a:lnTo>
                  <a:pt x="339534" y="58293"/>
                </a:lnTo>
                <a:lnTo>
                  <a:pt x="338963" y="57912"/>
                </a:lnTo>
                <a:lnTo>
                  <a:pt x="309562" y="33807"/>
                </a:lnTo>
                <a:lnTo>
                  <a:pt x="279633" y="1765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43628" y="2537460"/>
            <a:ext cx="6183630" cy="169925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3904488" y="3412235"/>
            <a:ext cx="396240" cy="387350"/>
          </a:xfrm>
          <a:custGeom>
            <a:avLst/>
            <a:gdLst/>
            <a:ahLst/>
            <a:cxnLst/>
            <a:rect l="l" t="t" r="r" b="b"/>
            <a:pathLst>
              <a:path w="396239" h="387350">
                <a:moveTo>
                  <a:pt x="198120" y="0"/>
                </a:moveTo>
                <a:lnTo>
                  <a:pt x="152675" y="5109"/>
                </a:lnTo>
                <a:lnTo>
                  <a:pt x="110967" y="19665"/>
                </a:lnTo>
                <a:lnTo>
                  <a:pt x="74182" y="42507"/>
                </a:lnTo>
                <a:lnTo>
                  <a:pt x="43507" y="72476"/>
                </a:lnTo>
                <a:lnTo>
                  <a:pt x="20127" y="108412"/>
                </a:lnTo>
                <a:lnTo>
                  <a:pt x="5229" y="149156"/>
                </a:lnTo>
                <a:lnTo>
                  <a:pt x="0" y="193548"/>
                </a:lnTo>
                <a:lnTo>
                  <a:pt x="5229" y="237939"/>
                </a:lnTo>
                <a:lnTo>
                  <a:pt x="20127" y="278683"/>
                </a:lnTo>
                <a:lnTo>
                  <a:pt x="43507" y="314619"/>
                </a:lnTo>
                <a:lnTo>
                  <a:pt x="74182" y="344588"/>
                </a:lnTo>
                <a:lnTo>
                  <a:pt x="110967" y="367430"/>
                </a:lnTo>
                <a:lnTo>
                  <a:pt x="152675" y="381986"/>
                </a:lnTo>
                <a:lnTo>
                  <a:pt x="198120" y="387095"/>
                </a:lnTo>
                <a:lnTo>
                  <a:pt x="243564" y="381986"/>
                </a:lnTo>
                <a:lnTo>
                  <a:pt x="279506" y="369443"/>
                </a:lnTo>
                <a:lnTo>
                  <a:pt x="198120" y="369443"/>
                </a:lnTo>
                <a:lnTo>
                  <a:pt x="150252" y="363160"/>
                </a:lnTo>
                <a:lnTo>
                  <a:pt x="107235" y="345430"/>
                </a:lnTo>
                <a:lnTo>
                  <a:pt x="70786" y="317928"/>
                </a:lnTo>
                <a:lnTo>
                  <a:pt x="42624" y="282330"/>
                </a:lnTo>
                <a:lnTo>
                  <a:pt x="24468" y="240311"/>
                </a:lnTo>
                <a:lnTo>
                  <a:pt x="18034" y="193548"/>
                </a:lnTo>
                <a:lnTo>
                  <a:pt x="24468" y="146784"/>
                </a:lnTo>
                <a:lnTo>
                  <a:pt x="42624" y="104765"/>
                </a:lnTo>
                <a:lnTo>
                  <a:pt x="70786" y="69167"/>
                </a:lnTo>
                <a:lnTo>
                  <a:pt x="107235" y="41665"/>
                </a:lnTo>
                <a:lnTo>
                  <a:pt x="150252" y="23935"/>
                </a:lnTo>
                <a:lnTo>
                  <a:pt x="198120" y="17652"/>
                </a:lnTo>
                <a:lnTo>
                  <a:pt x="279633" y="17652"/>
                </a:lnTo>
                <a:lnTo>
                  <a:pt x="275780" y="15573"/>
                </a:lnTo>
                <a:lnTo>
                  <a:pt x="238378" y="4030"/>
                </a:lnTo>
                <a:lnTo>
                  <a:pt x="198120" y="0"/>
                </a:lnTo>
                <a:close/>
              </a:path>
              <a:path w="396239" h="387350">
                <a:moveTo>
                  <a:pt x="376809" y="115950"/>
                </a:moveTo>
                <a:lnTo>
                  <a:pt x="371094" y="115950"/>
                </a:lnTo>
                <a:lnTo>
                  <a:pt x="365125" y="121919"/>
                </a:lnTo>
                <a:lnTo>
                  <a:pt x="364489" y="125475"/>
                </a:lnTo>
                <a:lnTo>
                  <a:pt x="365633" y="128524"/>
                </a:lnTo>
                <a:lnTo>
                  <a:pt x="365378" y="128524"/>
                </a:lnTo>
                <a:lnTo>
                  <a:pt x="370865" y="143970"/>
                </a:lnTo>
                <a:lnTo>
                  <a:pt x="374888" y="159988"/>
                </a:lnTo>
                <a:lnTo>
                  <a:pt x="377362" y="176530"/>
                </a:lnTo>
                <a:lnTo>
                  <a:pt x="378206" y="193548"/>
                </a:lnTo>
                <a:lnTo>
                  <a:pt x="371771" y="240311"/>
                </a:lnTo>
                <a:lnTo>
                  <a:pt x="353615" y="282330"/>
                </a:lnTo>
                <a:lnTo>
                  <a:pt x="325453" y="317928"/>
                </a:lnTo>
                <a:lnTo>
                  <a:pt x="289004" y="345430"/>
                </a:lnTo>
                <a:lnTo>
                  <a:pt x="245987" y="363160"/>
                </a:lnTo>
                <a:lnTo>
                  <a:pt x="198120" y="369443"/>
                </a:lnTo>
                <a:lnTo>
                  <a:pt x="279506" y="369443"/>
                </a:lnTo>
                <a:lnTo>
                  <a:pt x="322057" y="344588"/>
                </a:lnTo>
                <a:lnTo>
                  <a:pt x="352732" y="314619"/>
                </a:lnTo>
                <a:lnTo>
                  <a:pt x="376112" y="278683"/>
                </a:lnTo>
                <a:lnTo>
                  <a:pt x="391010" y="237939"/>
                </a:lnTo>
                <a:lnTo>
                  <a:pt x="396239" y="193548"/>
                </a:lnTo>
                <a:lnTo>
                  <a:pt x="395399" y="176530"/>
                </a:lnTo>
                <a:lnTo>
                  <a:pt x="395329" y="175105"/>
                </a:lnTo>
                <a:lnTo>
                  <a:pt x="382524" y="123062"/>
                </a:lnTo>
                <a:lnTo>
                  <a:pt x="380364" y="119379"/>
                </a:lnTo>
                <a:lnTo>
                  <a:pt x="376809" y="115950"/>
                </a:lnTo>
                <a:close/>
              </a:path>
              <a:path w="396239" h="387350">
                <a:moveTo>
                  <a:pt x="110616" y="158368"/>
                </a:moveTo>
                <a:lnTo>
                  <a:pt x="103124" y="158368"/>
                </a:lnTo>
                <a:lnTo>
                  <a:pt x="99060" y="162305"/>
                </a:lnTo>
                <a:lnTo>
                  <a:pt x="99060" y="169544"/>
                </a:lnTo>
                <a:lnTo>
                  <a:pt x="100075" y="171830"/>
                </a:lnTo>
                <a:lnTo>
                  <a:pt x="101726" y="173354"/>
                </a:lnTo>
                <a:lnTo>
                  <a:pt x="191770" y="261365"/>
                </a:lnTo>
                <a:lnTo>
                  <a:pt x="193421" y="262889"/>
                </a:lnTo>
                <a:lnTo>
                  <a:pt x="195579" y="263906"/>
                </a:lnTo>
                <a:lnTo>
                  <a:pt x="200660" y="263906"/>
                </a:lnTo>
                <a:lnTo>
                  <a:pt x="202946" y="262889"/>
                </a:lnTo>
                <a:lnTo>
                  <a:pt x="204470" y="261365"/>
                </a:lnTo>
                <a:lnTo>
                  <a:pt x="222834" y="242569"/>
                </a:lnTo>
                <a:lnTo>
                  <a:pt x="197992" y="242569"/>
                </a:lnTo>
                <a:lnTo>
                  <a:pt x="114426" y="160909"/>
                </a:lnTo>
                <a:lnTo>
                  <a:pt x="112775" y="159385"/>
                </a:lnTo>
                <a:lnTo>
                  <a:pt x="110616" y="158368"/>
                </a:lnTo>
                <a:close/>
              </a:path>
              <a:path w="396239" h="387350">
                <a:moveTo>
                  <a:pt x="392175" y="52831"/>
                </a:moveTo>
                <a:lnTo>
                  <a:pt x="384683" y="52831"/>
                </a:lnTo>
                <a:lnTo>
                  <a:pt x="382397" y="53848"/>
                </a:lnTo>
                <a:lnTo>
                  <a:pt x="380746" y="55499"/>
                </a:lnTo>
                <a:lnTo>
                  <a:pt x="357632" y="79248"/>
                </a:lnTo>
                <a:lnTo>
                  <a:pt x="357380" y="79248"/>
                </a:lnTo>
                <a:lnTo>
                  <a:pt x="344932" y="91948"/>
                </a:lnTo>
                <a:lnTo>
                  <a:pt x="322079" y="115589"/>
                </a:lnTo>
                <a:lnTo>
                  <a:pt x="197992" y="242569"/>
                </a:lnTo>
                <a:lnTo>
                  <a:pt x="222834" y="242569"/>
                </a:lnTo>
                <a:lnTo>
                  <a:pt x="354964" y="107314"/>
                </a:lnTo>
                <a:lnTo>
                  <a:pt x="367919" y="94234"/>
                </a:lnTo>
                <a:lnTo>
                  <a:pt x="367919" y="94106"/>
                </a:lnTo>
                <a:lnTo>
                  <a:pt x="393700" y="67690"/>
                </a:lnTo>
                <a:lnTo>
                  <a:pt x="395224" y="66039"/>
                </a:lnTo>
                <a:lnTo>
                  <a:pt x="396239" y="63880"/>
                </a:lnTo>
                <a:lnTo>
                  <a:pt x="396239" y="56768"/>
                </a:lnTo>
                <a:lnTo>
                  <a:pt x="392175" y="52831"/>
                </a:lnTo>
                <a:close/>
              </a:path>
              <a:path w="396239" h="387350">
                <a:moveTo>
                  <a:pt x="279633" y="17652"/>
                </a:moveTo>
                <a:lnTo>
                  <a:pt x="198120" y="17652"/>
                </a:lnTo>
                <a:lnTo>
                  <a:pt x="235237" y="21387"/>
                </a:lnTo>
                <a:lnTo>
                  <a:pt x="269700" y="32099"/>
                </a:lnTo>
                <a:lnTo>
                  <a:pt x="300757" y="49049"/>
                </a:lnTo>
                <a:lnTo>
                  <a:pt x="331342" y="74549"/>
                </a:lnTo>
                <a:lnTo>
                  <a:pt x="336672" y="74549"/>
                </a:lnTo>
                <a:lnTo>
                  <a:pt x="340233" y="71119"/>
                </a:lnTo>
                <a:lnTo>
                  <a:pt x="343539" y="67690"/>
                </a:lnTo>
                <a:lnTo>
                  <a:pt x="343662" y="61975"/>
                </a:lnTo>
                <a:lnTo>
                  <a:pt x="340106" y="58547"/>
                </a:lnTo>
                <a:lnTo>
                  <a:pt x="339725" y="58292"/>
                </a:lnTo>
                <a:lnTo>
                  <a:pt x="339534" y="58292"/>
                </a:lnTo>
                <a:lnTo>
                  <a:pt x="338963" y="57912"/>
                </a:lnTo>
                <a:lnTo>
                  <a:pt x="309562" y="33807"/>
                </a:lnTo>
                <a:lnTo>
                  <a:pt x="279633" y="17652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04488" y="4188142"/>
            <a:ext cx="396239" cy="39623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657005" y="4053488"/>
            <a:ext cx="5939155" cy="61341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lang="en-US" sz="1400" b="1" dirty="0" smtClean="0">
                <a:solidFill>
                  <a:srgbClr val="971341"/>
                </a:solidFill>
                <a:latin typeface="Trebuchet MS"/>
                <a:cs typeface="Trebuchet MS"/>
              </a:rPr>
              <a:t>K</a:t>
            </a:r>
            <a:r>
              <a:rPr sz="1400" b="1" dirty="0" smtClean="0">
                <a:solidFill>
                  <a:srgbClr val="971341"/>
                </a:solidFill>
                <a:latin typeface="Trebuchet MS"/>
                <a:cs typeface="Trebuchet MS"/>
              </a:rPr>
              <a:t>ey</a:t>
            </a:r>
            <a:r>
              <a:rPr sz="1400" b="1" spc="-10" dirty="0" smtClean="0">
                <a:solidFill>
                  <a:srgbClr val="971341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971341"/>
                </a:solidFill>
                <a:latin typeface="Trebuchet MS"/>
                <a:cs typeface="Trebuchet MS"/>
              </a:rPr>
              <a:t>areas</a:t>
            </a:r>
            <a:r>
              <a:rPr sz="1400" b="1" spc="-5" dirty="0">
                <a:solidFill>
                  <a:srgbClr val="971341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971341"/>
                </a:solidFill>
                <a:latin typeface="Trebuchet MS"/>
                <a:cs typeface="Trebuchet MS"/>
              </a:rPr>
              <a:t>in</a:t>
            </a:r>
            <a:r>
              <a:rPr sz="1400" b="1" spc="-10" dirty="0">
                <a:solidFill>
                  <a:srgbClr val="971341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971341"/>
                </a:solidFill>
                <a:latin typeface="Trebuchet MS"/>
                <a:cs typeface="Trebuchet MS"/>
              </a:rPr>
              <a:t>the</a:t>
            </a:r>
            <a:r>
              <a:rPr sz="1400" b="1" spc="-15" dirty="0">
                <a:solidFill>
                  <a:srgbClr val="971341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971341"/>
                </a:solidFill>
                <a:latin typeface="Trebuchet MS"/>
                <a:cs typeface="Trebuchet MS"/>
              </a:rPr>
              <a:t>Draft</a:t>
            </a:r>
            <a:r>
              <a:rPr sz="1400" b="1" spc="-5" dirty="0">
                <a:solidFill>
                  <a:srgbClr val="971341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971341"/>
                </a:solidFill>
                <a:latin typeface="Trebuchet MS"/>
                <a:cs typeface="Trebuchet MS"/>
              </a:rPr>
              <a:t>Payment </a:t>
            </a:r>
            <a:r>
              <a:rPr sz="1400" b="1" spc="85" dirty="0">
                <a:solidFill>
                  <a:srgbClr val="971341"/>
                </a:solidFill>
                <a:latin typeface="Trebuchet MS"/>
                <a:cs typeface="Trebuchet MS"/>
              </a:rPr>
              <a:t>Systems</a:t>
            </a:r>
            <a:r>
              <a:rPr sz="1400" b="1" spc="5" dirty="0">
                <a:solidFill>
                  <a:srgbClr val="971341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971341"/>
                </a:solidFill>
                <a:latin typeface="Trebuchet MS"/>
                <a:cs typeface="Trebuchet MS"/>
              </a:rPr>
              <a:t>and</a:t>
            </a:r>
            <a:r>
              <a:rPr sz="1400" b="1" spc="-10" dirty="0">
                <a:solidFill>
                  <a:srgbClr val="971341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971341"/>
                </a:solidFill>
                <a:latin typeface="Trebuchet MS"/>
                <a:cs typeface="Trebuchet MS"/>
              </a:rPr>
              <a:t>Services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400" b="1" dirty="0">
                <a:solidFill>
                  <a:srgbClr val="971341"/>
                </a:solidFill>
                <a:latin typeface="Trebuchet MS"/>
                <a:cs typeface="Trebuchet MS"/>
              </a:rPr>
              <a:t>Bill</a:t>
            </a:r>
            <a:r>
              <a:rPr sz="1400" b="1" spc="35" dirty="0">
                <a:solidFill>
                  <a:srgbClr val="971341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971341"/>
                </a:solidFill>
                <a:latin typeface="Trebuchet MS"/>
                <a:cs typeface="Trebuchet MS"/>
              </a:rPr>
              <a:t>and</a:t>
            </a:r>
            <a:r>
              <a:rPr sz="1400" b="1" spc="-10" dirty="0">
                <a:solidFill>
                  <a:srgbClr val="971341"/>
                </a:solidFill>
                <a:latin typeface="Trebuchet MS"/>
                <a:cs typeface="Trebuchet MS"/>
              </a:rPr>
              <a:t> Regulations</a:t>
            </a:r>
            <a:endParaRPr sz="1400" dirty="0">
              <a:latin typeface="Trebuchet MS"/>
              <a:cs typeface="Trebuchet MS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04488" y="5778143"/>
            <a:ext cx="396239" cy="34568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654270" y="3412235"/>
            <a:ext cx="22180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971341"/>
                </a:solidFill>
                <a:latin typeface="Arial"/>
                <a:cs typeface="Arial"/>
              </a:rPr>
              <a:t>Revised</a:t>
            </a:r>
            <a:r>
              <a:rPr sz="1400" b="1" spc="-50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71341"/>
                </a:solidFill>
                <a:latin typeface="Arial"/>
                <a:cs typeface="Arial"/>
              </a:rPr>
              <a:t>Legal</a:t>
            </a:r>
            <a:r>
              <a:rPr sz="1400" b="1" spc="-35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71341"/>
                </a:solidFill>
                <a:latin typeface="Arial"/>
                <a:cs typeface="Arial"/>
              </a:rPr>
              <a:t>Framework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19"/>
          <p:cNvSpPr txBox="1"/>
          <p:nvPr/>
        </p:nvSpPr>
        <p:spPr>
          <a:xfrm>
            <a:off x="4644017" y="5051361"/>
            <a:ext cx="578496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spc="55" dirty="0" smtClean="0">
                <a:solidFill>
                  <a:srgbClr val="971341"/>
                </a:solidFill>
                <a:latin typeface="Trebuchet MS"/>
                <a:cs typeface="Trebuchet MS"/>
              </a:rPr>
              <a:t>Key Highlights of the Draft Bill and Regulations and How They </a:t>
            </a:r>
            <a:r>
              <a:rPr lang="en-US" sz="1400" b="1" spc="55" dirty="0">
                <a:solidFill>
                  <a:srgbClr val="971341"/>
                </a:solidFill>
                <a:latin typeface="Trebuchet MS"/>
                <a:cs typeface="Trebuchet MS"/>
              </a:rPr>
              <a:t>A</a:t>
            </a:r>
            <a:r>
              <a:rPr lang="en-US" sz="1400" b="1" spc="55" dirty="0" smtClean="0">
                <a:solidFill>
                  <a:srgbClr val="971341"/>
                </a:solidFill>
                <a:latin typeface="Trebuchet MS"/>
                <a:cs typeface="Trebuchet MS"/>
              </a:rPr>
              <a:t>ddress the Gaps in the Current Legal</a:t>
            </a:r>
            <a:r>
              <a:rPr lang="en-US" sz="1400" b="1" spc="80" dirty="0" smtClean="0">
                <a:solidFill>
                  <a:srgbClr val="971341"/>
                </a:solidFill>
                <a:latin typeface="Trebuchet MS"/>
                <a:cs typeface="Trebuchet MS"/>
              </a:rPr>
              <a:t> Frameworks</a:t>
            </a:r>
            <a:endParaRPr lang="en-US" sz="1400" dirty="0">
              <a:latin typeface="Trebuchet MS"/>
              <a:cs typeface="Trebuchet MS"/>
            </a:endParaRPr>
          </a:p>
        </p:txBody>
      </p:sp>
      <p:pic>
        <p:nvPicPr>
          <p:cNvPr id="24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04488" y="4972938"/>
            <a:ext cx="396239" cy="396240"/>
          </a:xfrm>
          <a:prstGeom prst="rect">
            <a:avLst/>
          </a:prstGeom>
        </p:spPr>
      </p:pic>
      <p:sp>
        <p:nvSpPr>
          <p:cNvPr id="25" name="object 19"/>
          <p:cNvSpPr txBox="1"/>
          <p:nvPr/>
        </p:nvSpPr>
        <p:spPr>
          <a:xfrm>
            <a:off x="4657978" y="5768817"/>
            <a:ext cx="989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5" dirty="0">
                <a:solidFill>
                  <a:srgbClr val="971341"/>
                </a:solidFill>
                <a:latin typeface="Trebuchet MS"/>
                <a:cs typeface="Trebuchet MS"/>
              </a:rPr>
              <a:t>Next</a:t>
            </a:r>
            <a:r>
              <a:rPr sz="1400" b="1" spc="-85" dirty="0">
                <a:solidFill>
                  <a:srgbClr val="971341"/>
                </a:solidFill>
                <a:latin typeface="Trebuchet MS"/>
                <a:cs typeface="Trebuchet MS"/>
              </a:rPr>
              <a:t> </a:t>
            </a:r>
            <a:r>
              <a:rPr sz="1400" b="1" spc="80" dirty="0">
                <a:solidFill>
                  <a:srgbClr val="971341"/>
                </a:solidFill>
                <a:latin typeface="Trebuchet MS"/>
                <a:cs typeface="Trebuchet MS"/>
              </a:rPr>
              <a:t>Steps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0278" y="6390657"/>
            <a:ext cx="860425" cy="2565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1400" spc="-170" dirty="0">
                <a:solidFill>
                  <a:srgbClr val="7D7D7D"/>
                </a:solidFill>
                <a:latin typeface="Arial Black"/>
                <a:cs typeface="Arial Black"/>
              </a:rPr>
              <a:t>PAGE</a:t>
            </a:r>
            <a:r>
              <a:rPr sz="1400" spc="-120" dirty="0">
                <a:solidFill>
                  <a:srgbClr val="7D7D7D"/>
                </a:solidFill>
                <a:latin typeface="Arial Black"/>
                <a:cs typeface="Arial Black"/>
              </a:rPr>
              <a:t> </a:t>
            </a:r>
            <a:r>
              <a:rPr sz="1400" spc="185" dirty="0">
                <a:solidFill>
                  <a:srgbClr val="7D7D7D"/>
                </a:solidFill>
                <a:latin typeface="Arial Black"/>
                <a:cs typeface="Arial Black"/>
              </a:rPr>
              <a:t>//</a:t>
            </a:r>
            <a:r>
              <a:rPr sz="1400" spc="375" dirty="0">
                <a:solidFill>
                  <a:srgbClr val="7D7D7D"/>
                </a:solidFill>
                <a:latin typeface="Arial Black"/>
                <a:cs typeface="Arial Black"/>
              </a:rPr>
              <a:t> </a:t>
            </a:r>
            <a:r>
              <a:rPr sz="2100" spc="-75" baseline="3968" dirty="0">
                <a:solidFill>
                  <a:srgbClr val="7D7D7D"/>
                </a:solidFill>
                <a:latin typeface="Tahoma"/>
                <a:cs typeface="Tahoma"/>
              </a:rPr>
              <a:t>3</a:t>
            </a:r>
            <a:endParaRPr sz="2100" baseline="3968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4205">
              <a:lnSpc>
                <a:spcPct val="100000"/>
              </a:lnSpc>
              <a:spcBef>
                <a:spcPts val="95"/>
              </a:spcBef>
            </a:pPr>
            <a:r>
              <a:rPr spc="185" dirty="0"/>
              <a:t>CURRENT</a:t>
            </a:r>
            <a:r>
              <a:rPr spc="-185" dirty="0"/>
              <a:t> </a:t>
            </a:r>
            <a:r>
              <a:rPr spc="150" dirty="0"/>
              <a:t>LEGAL</a:t>
            </a:r>
            <a:r>
              <a:rPr spc="-220" dirty="0"/>
              <a:t> </a:t>
            </a:r>
            <a:r>
              <a:rPr spc="229" dirty="0"/>
              <a:t>FRAMEWORK</a:t>
            </a:r>
            <a:r>
              <a:rPr spc="-170" dirty="0"/>
              <a:t> </a:t>
            </a:r>
            <a:r>
              <a:rPr spc="140" dirty="0"/>
              <a:t>FOR</a:t>
            </a:r>
            <a:r>
              <a:rPr spc="-204" dirty="0"/>
              <a:t> </a:t>
            </a:r>
            <a:r>
              <a:rPr spc="215" dirty="0"/>
              <a:t>PAYMENT</a:t>
            </a:r>
            <a:r>
              <a:rPr spc="-190" dirty="0"/>
              <a:t> </a:t>
            </a:r>
            <a:r>
              <a:rPr spc="315" dirty="0"/>
              <a:t>SYSTEMS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569878" y="2386272"/>
            <a:ext cx="3115310" cy="3115310"/>
            <a:chOff x="4569878" y="2386272"/>
            <a:chExt cx="3115310" cy="3115310"/>
          </a:xfrm>
        </p:grpSpPr>
        <p:sp>
          <p:nvSpPr>
            <p:cNvPr id="6" name="object 6"/>
            <p:cNvSpPr/>
            <p:nvPr/>
          </p:nvSpPr>
          <p:spPr>
            <a:xfrm>
              <a:off x="4888417" y="2386272"/>
              <a:ext cx="1633220" cy="1508760"/>
            </a:xfrm>
            <a:custGeom>
              <a:avLst/>
              <a:gdLst/>
              <a:ahLst/>
              <a:cxnLst/>
              <a:rect l="l" t="t" r="r" b="b"/>
              <a:pathLst>
                <a:path w="1633220" h="1508760">
                  <a:moveTo>
                    <a:pt x="829511" y="0"/>
                  </a:moveTo>
                  <a:lnTo>
                    <a:pt x="783607" y="297"/>
                  </a:lnTo>
                  <a:lnTo>
                    <a:pt x="738075" y="3184"/>
                  </a:lnTo>
                  <a:lnTo>
                    <a:pt x="693012" y="8607"/>
                  </a:lnTo>
                  <a:lnTo>
                    <a:pt x="648512" y="16515"/>
                  </a:lnTo>
                  <a:lnTo>
                    <a:pt x="604670" y="26856"/>
                  </a:lnTo>
                  <a:lnTo>
                    <a:pt x="561584" y="39576"/>
                  </a:lnTo>
                  <a:lnTo>
                    <a:pt x="519346" y="54625"/>
                  </a:lnTo>
                  <a:lnTo>
                    <a:pt x="478055" y="71949"/>
                  </a:lnTo>
                  <a:lnTo>
                    <a:pt x="437804" y="91497"/>
                  </a:lnTo>
                  <a:lnTo>
                    <a:pt x="398689" y="113216"/>
                  </a:lnTo>
                  <a:lnTo>
                    <a:pt x="360806" y="137054"/>
                  </a:lnTo>
                  <a:lnTo>
                    <a:pt x="324250" y="162959"/>
                  </a:lnTo>
                  <a:lnTo>
                    <a:pt x="289116" y="190878"/>
                  </a:lnTo>
                  <a:lnTo>
                    <a:pt x="255501" y="220760"/>
                  </a:lnTo>
                  <a:lnTo>
                    <a:pt x="223499" y="252553"/>
                  </a:lnTo>
                  <a:lnTo>
                    <a:pt x="193206" y="286203"/>
                  </a:lnTo>
                  <a:lnTo>
                    <a:pt x="164717" y="321660"/>
                  </a:lnTo>
                  <a:lnTo>
                    <a:pt x="138128" y="358870"/>
                  </a:lnTo>
                  <a:lnTo>
                    <a:pt x="113535" y="397781"/>
                  </a:lnTo>
                  <a:lnTo>
                    <a:pt x="91032" y="438342"/>
                  </a:lnTo>
                  <a:lnTo>
                    <a:pt x="70716" y="480500"/>
                  </a:lnTo>
                  <a:lnTo>
                    <a:pt x="52681" y="524202"/>
                  </a:lnTo>
                  <a:lnTo>
                    <a:pt x="37023" y="569398"/>
                  </a:lnTo>
                  <a:lnTo>
                    <a:pt x="23151" y="619003"/>
                  </a:lnTo>
                  <a:lnTo>
                    <a:pt x="12600" y="668841"/>
                  </a:lnTo>
                  <a:lnTo>
                    <a:pt x="5282" y="718770"/>
                  </a:lnTo>
                  <a:lnTo>
                    <a:pt x="1111" y="768647"/>
                  </a:lnTo>
                  <a:lnTo>
                    <a:pt x="0" y="818331"/>
                  </a:lnTo>
                  <a:lnTo>
                    <a:pt x="1859" y="867679"/>
                  </a:lnTo>
                  <a:lnTo>
                    <a:pt x="6604" y="916551"/>
                  </a:lnTo>
                  <a:lnTo>
                    <a:pt x="14145" y="964805"/>
                  </a:lnTo>
                  <a:lnTo>
                    <a:pt x="24395" y="1012297"/>
                  </a:lnTo>
                  <a:lnTo>
                    <a:pt x="37268" y="1058887"/>
                  </a:lnTo>
                  <a:lnTo>
                    <a:pt x="52675" y="1104433"/>
                  </a:lnTo>
                  <a:lnTo>
                    <a:pt x="70530" y="1148793"/>
                  </a:lnTo>
                  <a:lnTo>
                    <a:pt x="90744" y="1191825"/>
                  </a:lnTo>
                  <a:lnTo>
                    <a:pt x="134097" y="1170494"/>
                  </a:lnTo>
                  <a:lnTo>
                    <a:pt x="178575" y="1151406"/>
                  </a:lnTo>
                  <a:lnTo>
                    <a:pt x="224074" y="1134640"/>
                  </a:lnTo>
                  <a:lnTo>
                    <a:pt x="270487" y="1120278"/>
                  </a:lnTo>
                  <a:lnTo>
                    <a:pt x="317708" y="1108399"/>
                  </a:lnTo>
                  <a:lnTo>
                    <a:pt x="365631" y="1099085"/>
                  </a:lnTo>
                  <a:lnTo>
                    <a:pt x="414150" y="1092415"/>
                  </a:lnTo>
                  <a:lnTo>
                    <a:pt x="463159" y="1088471"/>
                  </a:lnTo>
                  <a:lnTo>
                    <a:pt x="512551" y="1087333"/>
                  </a:lnTo>
                  <a:lnTo>
                    <a:pt x="562222" y="1089080"/>
                  </a:lnTo>
                  <a:lnTo>
                    <a:pt x="612064" y="1093795"/>
                  </a:lnTo>
                  <a:lnTo>
                    <a:pt x="661971" y="1101558"/>
                  </a:lnTo>
                  <a:lnTo>
                    <a:pt x="711838" y="1112448"/>
                  </a:lnTo>
                  <a:lnTo>
                    <a:pt x="761558" y="1126547"/>
                  </a:lnTo>
                  <a:lnTo>
                    <a:pt x="810166" y="1143381"/>
                  </a:lnTo>
                  <a:lnTo>
                    <a:pt x="857073" y="1162689"/>
                  </a:lnTo>
                  <a:lnTo>
                    <a:pt x="902237" y="1184365"/>
                  </a:lnTo>
                  <a:lnTo>
                    <a:pt x="945611" y="1208304"/>
                  </a:lnTo>
                  <a:lnTo>
                    <a:pt x="987152" y="1234400"/>
                  </a:lnTo>
                  <a:lnTo>
                    <a:pt x="1026815" y="1262548"/>
                  </a:lnTo>
                  <a:lnTo>
                    <a:pt x="1064554" y="1292643"/>
                  </a:lnTo>
                  <a:lnTo>
                    <a:pt x="1100325" y="1324579"/>
                  </a:lnTo>
                  <a:lnTo>
                    <a:pt x="1134083" y="1358250"/>
                  </a:lnTo>
                  <a:lnTo>
                    <a:pt x="1165784" y="1393551"/>
                  </a:lnTo>
                  <a:lnTo>
                    <a:pt x="1195383" y="1430377"/>
                  </a:lnTo>
                  <a:lnTo>
                    <a:pt x="1222835" y="1468622"/>
                  </a:lnTo>
                  <a:lnTo>
                    <a:pt x="1248095" y="1508182"/>
                  </a:lnTo>
                  <a:lnTo>
                    <a:pt x="1287160" y="1482214"/>
                  </a:lnTo>
                  <a:lnTo>
                    <a:pt x="1324774" y="1454108"/>
                  </a:lnTo>
                  <a:lnTo>
                    <a:pt x="1360820" y="1423885"/>
                  </a:lnTo>
                  <a:lnTo>
                    <a:pt x="1395180" y="1391567"/>
                  </a:lnTo>
                  <a:lnTo>
                    <a:pt x="1427738" y="1357175"/>
                  </a:lnTo>
                  <a:lnTo>
                    <a:pt x="1458376" y="1320730"/>
                  </a:lnTo>
                  <a:lnTo>
                    <a:pt x="1486976" y="1282252"/>
                  </a:lnTo>
                  <a:lnTo>
                    <a:pt x="1513422" y="1241764"/>
                  </a:lnTo>
                  <a:lnTo>
                    <a:pt x="1537596" y="1199286"/>
                  </a:lnTo>
                  <a:lnTo>
                    <a:pt x="1559381" y="1154839"/>
                  </a:lnTo>
                  <a:lnTo>
                    <a:pt x="1578659" y="1108446"/>
                  </a:lnTo>
                  <a:lnTo>
                    <a:pt x="1595313" y="1060126"/>
                  </a:lnTo>
                  <a:lnTo>
                    <a:pt x="1608324" y="1014106"/>
                  </a:lnTo>
                  <a:lnTo>
                    <a:pt x="1618516" y="967961"/>
                  </a:lnTo>
                  <a:lnTo>
                    <a:pt x="1625939" y="921785"/>
                  </a:lnTo>
                  <a:lnTo>
                    <a:pt x="1630646" y="875675"/>
                  </a:lnTo>
                  <a:lnTo>
                    <a:pt x="1632686" y="829728"/>
                  </a:lnTo>
                  <a:lnTo>
                    <a:pt x="1632112" y="784040"/>
                  </a:lnTo>
                  <a:lnTo>
                    <a:pt x="1628974" y="738706"/>
                  </a:lnTo>
                  <a:lnTo>
                    <a:pt x="1623324" y="693824"/>
                  </a:lnTo>
                  <a:lnTo>
                    <a:pt x="1615212" y="649490"/>
                  </a:lnTo>
                  <a:lnTo>
                    <a:pt x="1604689" y="605799"/>
                  </a:lnTo>
                  <a:lnTo>
                    <a:pt x="1591806" y="562848"/>
                  </a:lnTo>
                  <a:lnTo>
                    <a:pt x="1576616" y="520733"/>
                  </a:lnTo>
                  <a:lnTo>
                    <a:pt x="1559167" y="479551"/>
                  </a:lnTo>
                  <a:lnTo>
                    <a:pt x="1539513" y="439397"/>
                  </a:lnTo>
                  <a:lnTo>
                    <a:pt x="1517703" y="400369"/>
                  </a:lnTo>
                  <a:lnTo>
                    <a:pt x="1493789" y="362562"/>
                  </a:lnTo>
                  <a:lnTo>
                    <a:pt x="1467822" y="326072"/>
                  </a:lnTo>
                  <a:lnTo>
                    <a:pt x="1439853" y="290996"/>
                  </a:lnTo>
                  <a:lnTo>
                    <a:pt x="1409932" y="257430"/>
                  </a:lnTo>
                  <a:lnTo>
                    <a:pt x="1378112" y="225471"/>
                  </a:lnTo>
                  <a:lnTo>
                    <a:pt x="1344443" y="195214"/>
                  </a:lnTo>
                  <a:lnTo>
                    <a:pt x="1308976" y="166756"/>
                  </a:lnTo>
                  <a:lnTo>
                    <a:pt x="1271762" y="140193"/>
                  </a:lnTo>
                  <a:lnTo>
                    <a:pt x="1232852" y="115621"/>
                  </a:lnTo>
                  <a:lnTo>
                    <a:pt x="1192298" y="93137"/>
                  </a:lnTo>
                  <a:lnTo>
                    <a:pt x="1150151" y="72837"/>
                  </a:lnTo>
                  <a:lnTo>
                    <a:pt x="1106460" y="54816"/>
                  </a:lnTo>
                  <a:lnTo>
                    <a:pt x="1061278" y="39173"/>
                  </a:lnTo>
                  <a:lnTo>
                    <a:pt x="1014944" y="25742"/>
                  </a:lnTo>
                  <a:lnTo>
                    <a:pt x="968504" y="15162"/>
                  </a:lnTo>
                  <a:lnTo>
                    <a:pt x="922055" y="7380"/>
                  </a:lnTo>
                  <a:lnTo>
                    <a:pt x="875692" y="2343"/>
                  </a:lnTo>
                  <a:lnTo>
                    <a:pt x="829511" y="0"/>
                  </a:lnTo>
                  <a:close/>
                </a:path>
              </a:pathLst>
            </a:custGeom>
            <a:solidFill>
              <a:srgbClr val="640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76264" y="2702488"/>
              <a:ext cx="1509395" cy="1633220"/>
            </a:xfrm>
            <a:custGeom>
              <a:avLst/>
              <a:gdLst/>
              <a:ahLst/>
              <a:cxnLst/>
              <a:rect l="l" t="t" r="r" b="b"/>
              <a:pathLst>
                <a:path w="1509395" h="1633220">
                  <a:moveTo>
                    <a:pt x="691719" y="0"/>
                  </a:moveTo>
                  <a:lnTo>
                    <a:pt x="642374" y="1810"/>
                  </a:lnTo>
                  <a:lnTo>
                    <a:pt x="593502" y="6503"/>
                  </a:lnTo>
                  <a:lnTo>
                    <a:pt x="545245" y="13990"/>
                  </a:lnTo>
                  <a:lnTo>
                    <a:pt x="497743" y="24182"/>
                  </a:lnTo>
                  <a:lnTo>
                    <a:pt x="451139" y="36992"/>
                  </a:lnTo>
                  <a:lnTo>
                    <a:pt x="405575" y="52331"/>
                  </a:lnTo>
                  <a:lnTo>
                    <a:pt x="361193" y="70110"/>
                  </a:lnTo>
                  <a:lnTo>
                    <a:pt x="318135" y="90241"/>
                  </a:lnTo>
                  <a:lnTo>
                    <a:pt x="339409" y="133644"/>
                  </a:lnTo>
                  <a:lnTo>
                    <a:pt x="358437" y="178165"/>
                  </a:lnTo>
                  <a:lnTo>
                    <a:pt x="375139" y="223700"/>
                  </a:lnTo>
                  <a:lnTo>
                    <a:pt x="389435" y="270142"/>
                  </a:lnTo>
                  <a:lnTo>
                    <a:pt x="401245" y="317385"/>
                  </a:lnTo>
                  <a:lnTo>
                    <a:pt x="410488" y="365324"/>
                  </a:lnTo>
                  <a:lnTo>
                    <a:pt x="417083" y="413853"/>
                  </a:lnTo>
                  <a:lnTo>
                    <a:pt x="420952" y="462865"/>
                  </a:lnTo>
                  <a:lnTo>
                    <a:pt x="422013" y="512257"/>
                  </a:lnTo>
                  <a:lnTo>
                    <a:pt x="420186" y="561920"/>
                  </a:lnTo>
                  <a:lnTo>
                    <a:pt x="415391" y="611750"/>
                  </a:lnTo>
                  <a:lnTo>
                    <a:pt x="407548" y="661641"/>
                  </a:lnTo>
                  <a:lnTo>
                    <a:pt x="396577" y="711487"/>
                  </a:lnTo>
                  <a:lnTo>
                    <a:pt x="382396" y="761182"/>
                  </a:lnTo>
                  <a:lnTo>
                    <a:pt x="365504" y="809760"/>
                  </a:lnTo>
                  <a:lnTo>
                    <a:pt x="346137" y="856638"/>
                  </a:lnTo>
                  <a:lnTo>
                    <a:pt x="324402" y="901771"/>
                  </a:lnTo>
                  <a:lnTo>
                    <a:pt x="300405" y="945114"/>
                  </a:lnTo>
                  <a:lnTo>
                    <a:pt x="274250" y="986622"/>
                  </a:lnTo>
                  <a:lnTo>
                    <a:pt x="246043" y="1026250"/>
                  </a:lnTo>
                  <a:lnTo>
                    <a:pt x="215890" y="1063952"/>
                  </a:lnTo>
                  <a:lnTo>
                    <a:pt x="183895" y="1099684"/>
                  </a:lnTo>
                  <a:lnTo>
                    <a:pt x="150166" y="1133401"/>
                  </a:lnTo>
                  <a:lnTo>
                    <a:pt x="114806" y="1165057"/>
                  </a:lnTo>
                  <a:lnTo>
                    <a:pt x="77921" y="1194607"/>
                  </a:lnTo>
                  <a:lnTo>
                    <a:pt x="39617" y="1222007"/>
                  </a:lnTo>
                  <a:lnTo>
                    <a:pt x="0" y="1247211"/>
                  </a:lnTo>
                  <a:lnTo>
                    <a:pt x="25907" y="1286307"/>
                  </a:lnTo>
                  <a:lnTo>
                    <a:pt x="53956" y="1323954"/>
                  </a:lnTo>
                  <a:lnTo>
                    <a:pt x="84127" y="1360032"/>
                  </a:lnTo>
                  <a:lnTo>
                    <a:pt x="116397" y="1394427"/>
                  </a:lnTo>
                  <a:lnTo>
                    <a:pt x="150745" y="1427021"/>
                  </a:lnTo>
                  <a:lnTo>
                    <a:pt x="187150" y="1457697"/>
                  </a:lnTo>
                  <a:lnTo>
                    <a:pt x="225589" y="1486339"/>
                  </a:lnTo>
                  <a:lnTo>
                    <a:pt x="266041" y="1512829"/>
                  </a:lnTo>
                  <a:lnTo>
                    <a:pt x="308484" y="1537051"/>
                  </a:lnTo>
                  <a:lnTo>
                    <a:pt x="352898" y="1558887"/>
                  </a:lnTo>
                  <a:lnTo>
                    <a:pt x="399259" y="1578221"/>
                  </a:lnTo>
                  <a:lnTo>
                    <a:pt x="447547" y="1594937"/>
                  </a:lnTo>
                  <a:lnTo>
                    <a:pt x="493555" y="1608015"/>
                  </a:lnTo>
                  <a:lnTo>
                    <a:pt x="539693" y="1618273"/>
                  </a:lnTo>
                  <a:lnTo>
                    <a:pt x="585865" y="1625762"/>
                  </a:lnTo>
                  <a:lnTo>
                    <a:pt x="631974" y="1630533"/>
                  </a:lnTo>
                  <a:lnTo>
                    <a:pt x="677924" y="1632636"/>
                  </a:lnTo>
                  <a:lnTo>
                    <a:pt x="723619" y="1632124"/>
                  </a:lnTo>
                  <a:lnTo>
                    <a:pt x="768963" y="1629046"/>
                  </a:lnTo>
                  <a:lnTo>
                    <a:pt x="813858" y="1623454"/>
                  </a:lnTo>
                  <a:lnTo>
                    <a:pt x="858210" y="1615399"/>
                  </a:lnTo>
                  <a:lnTo>
                    <a:pt x="901921" y="1604932"/>
                  </a:lnTo>
                  <a:lnTo>
                    <a:pt x="944896" y="1592104"/>
                  </a:lnTo>
                  <a:lnTo>
                    <a:pt x="987037" y="1576965"/>
                  </a:lnTo>
                  <a:lnTo>
                    <a:pt x="1028249" y="1559568"/>
                  </a:lnTo>
                  <a:lnTo>
                    <a:pt x="1068435" y="1539962"/>
                  </a:lnTo>
                  <a:lnTo>
                    <a:pt x="1107499" y="1518199"/>
                  </a:lnTo>
                  <a:lnTo>
                    <a:pt x="1145344" y="1494329"/>
                  </a:lnTo>
                  <a:lnTo>
                    <a:pt x="1181875" y="1468405"/>
                  </a:lnTo>
                  <a:lnTo>
                    <a:pt x="1216994" y="1440476"/>
                  </a:lnTo>
                  <a:lnTo>
                    <a:pt x="1250607" y="1410594"/>
                  </a:lnTo>
                  <a:lnTo>
                    <a:pt x="1282615" y="1378809"/>
                  </a:lnTo>
                  <a:lnTo>
                    <a:pt x="1312924" y="1345173"/>
                  </a:lnTo>
                  <a:lnTo>
                    <a:pt x="1341436" y="1309738"/>
                  </a:lnTo>
                  <a:lnTo>
                    <a:pt x="1368055" y="1272552"/>
                  </a:lnTo>
                  <a:lnTo>
                    <a:pt x="1392685" y="1233669"/>
                  </a:lnTo>
                  <a:lnTo>
                    <a:pt x="1415230" y="1193138"/>
                  </a:lnTo>
                  <a:lnTo>
                    <a:pt x="1435593" y="1151011"/>
                  </a:lnTo>
                  <a:lnTo>
                    <a:pt x="1453679" y="1107339"/>
                  </a:lnTo>
                  <a:lnTo>
                    <a:pt x="1469389" y="1062172"/>
                  </a:lnTo>
                  <a:lnTo>
                    <a:pt x="1482888" y="1015849"/>
                  </a:lnTo>
                  <a:lnTo>
                    <a:pt x="1493536" y="969419"/>
                  </a:lnTo>
                  <a:lnTo>
                    <a:pt x="1501386" y="922976"/>
                  </a:lnTo>
                  <a:lnTo>
                    <a:pt x="1506490" y="876617"/>
                  </a:lnTo>
                  <a:lnTo>
                    <a:pt x="1508900" y="830437"/>
                  </a:lnTo>
                  <a:lnTo>
                    <a:pt x="1508668" y="784531"/>
                  </a:lnTo>
                  <a:lnTo>
                    <a:pt x="1505846" y="738995"/>
                  </a:lnTo>
                  <a:lnTo>
                    <a:pt x="1500487" y="693924"/>
                  </a:lnTo>
                  <a:lnTo>
                    <a:pt x="1492642" y="649414"/>
                  </a:lnTo>
                  <a:lnTo>
                    <a:pt x="1482363" y="605560"/>
                  </a:lnTo>
                  <a:lnTo>
                    <a:pt x="1469703" y="562458"/>
                  </a:lnTo>
                  <a:lnTo>
                    <a:pt x="1454714" y="520203"/>
                  </a:lnTo>
                  <a:lnTo>
                    <a:pt x="1437447" y="478891"/>
                  </a:lnTo>
                  <a:lnTo>
                    <a:pt x="1417955" y="438618"/>
                  </a:lnTo>
                  <a:lnTo>
                    <a:pt x="1396289" y="399478"/>
                  </a:lnTo>
                  <a:lnTo>
                    <a:pt x="1372502" y="361567"/>
                  </a:lnTo>
                  <a:lnTo>
                    <a:pt x="1346646" y="324981"/>
                  </a:lnTo>
                  <a:lnTo>
                    <a:pt x="1318773" y="289816"/>
                  </a:lnTo>
                  <a:lnTo>
                    <a:pt x="1288936" y="256166"/>
                  </a:lnTo>
                  <a:lnTo>
                    <a:pt x="1257185" y="224127"/>
                  </a:lnTo>
                  <a:lnTo>
                    <a:pt x="1223573" y="193795"/>
                  </a:lnTo>
                  <a:lnTo>
                    <a:pt x="1188153" y="165266"/>
                  </a:lnTo>
                  <a:lnTo>
                    <a:pt x="1150975" y="138634"/>
                  </a:lnTo>
                  <a:lnTo>
                    <a:pt x="1112094" y="113995"/>
                  </a:lnTo>
                  <a:lnTo>
                    <a:pt x="1071559" y="91445"/>
                  </a:lnTo>
                  <a:lnTo>
                    <a:pt x="1029424" y="71079"/>
                  </a:lnTo>
                  <a:lnTo>
                    <a:pt x="985741" y="52993"/>
                  </a:lnTo>
                  <a:lnTo>
                    <a:pt x="940562" y="37282"/>
                  </a:lnTo>
                  <a:lnTo>
                    <a:pt x="890983" y="23353"/>
                  </a:lnTo>
                  <a:lnTo>
                    <a:pt x="841168" y="12748"/>
                  </a:lnTo>
                  <a:lnTo>
                    <a:pt x="791257" y="5380"/>
                  </a:lnTo>
                  <a:lnTo>
                    <a:pt x="741394" y="1160"/>
                  </a:lnTo>
                  <a:lnTo>
                    <a:pt x="691719" y="0"/>
                  </a:lnTo>
                  <a:close/>
                </a:path>
              </a:pathLst>
            </a:custGeom>
            <a:solidFill>
              <a:srgbClr val="E62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32782" y="3995166"/>
              <a:ext cx="1633220" cy="1506220"/>
            </a:xfrm>
            <a:custGeom>
              <a:avLst/>
              <a:gdLst/>
              <a:ahLst/>
              <a:cxnLst/>
              <a:rect l="l" t="t" r="r" b="b"/>
              <a:pathLst>
                <a:path w="1633220" h="1506220">
                  <a:moveTo>
                    <a:pt x="380997" y="0"/>
                  </a:moveTo>
                  <a:lnTo>
                    <a:pt x="342067" y="26158"/>
                  </a:lnTo>
                  <a:lnTo>
                    <a:pt x="304603" y="54452"/>
                  </a:lnTo>
                  <a:lnTo>
                    <a:pt x="268721" y="84859"/>
                  </a:lnTo>
                  <a:lnTo>
                    <a:pt x="234538" y="117357"/>
                  </a:lnTo>
                  <a:lnTo>
                    <a:pt x="202169" y="151922"/>
                  </a:lnTo>
                  <a:lnTo>
                    <a:pt x="171732" y="188531"/>
                  </a:lnTo>
                  <a:lnTo>
                    <a:pt x="143344" y="227162"/>
                  </a:lnTo>
                  <a:lnTo>
                    <a:pt x="117119" y="267791"/>
                  </a:lnTo>
                  <a:lnTo>
                    <a:pt x="93175" y="310395"/>
                  </a:lnTo>
                  <a:lnTo>
                    <a:pt x="71628" y="354953"/>
                  </a:lnTo>
                  <a:lnTo>
                    <a:pt x="52595" y="401440"/>
                  </a:lnTo>
                  <a:lnTo>
                    <a:pt x="36192" y="449833"/>
                  </a:lnTo>
                  <a:lnTo>
                    <a:pt x="23414" y="495927"/>
                  </a:lnTo>
                  <a:lnTo>
                    <a:pt x="13457" y="542131"/>
                  </a:lnTo>
                  <a:lnTo>
                    <a:pt x="6270" y="588350"/>
                  </a:lnTo>
                  <a:lnTo>
                    <a:pt x="1802" y="634489"/>
                  </a:lnTo>
                  <a:lnTo>
                    <a:pt x="0" y="680450"/>
                  </a:lnTo>
                  <a:lnTo>
                    <a:pt x="812" y="726139"/>
                  </a:lnTo>
                  <a:lnTo>
                    <a:pt x="4188" y="771459"/>
                  </a:lnTo>
                  <a:lnTo>
                    <a:pt x="10075" y="816314"/>
                  </a:lnTo>
                  <a:lnTo>
                    <a:pt x="18422" y="860608"/>
                  </a:lnTo>
                  <a:lnTo>
                    <a:pt x="29177" y="904246"/>
                  </a:lnTo>
                  <a:lnTo>
                    <a:pt x="42289" y="947130"/>
                  </a:lnTo>
                  <a:lnTo>
                    <a:pt x="57705" y="989166"/>
                  </a:lnTo>
                  <a:lnTo>
                    <a:pt x="75375" y="1030257"/>
                  </a:lnTo>
                  <a:lnTo>
                    <a:pt x="95247" y="1070308"/>
                  </a:lnTo>
                  <a:lnTo>
                    <a:pt x="117268" y="1109222"/>
                  </a:lnTo>
                  <a:lnTo>
                    <a:pt x="141388" y="1146903"/>
                  </a:lnTo>
                  <a:lnTo>
                    <a:pt x="167554" y="1183255"/>
                  </a:lnTo>
                  <a:lnTo>
                    <a:pt x="195715" y="1218183"/>
                  </a:lnTo>
                  <a:lnTo>
                    <a:pt x="225820" y="1251590"/>
                  </a:lnTo>
                  <a:lnTo>
                    <a:pt x="257816" y="1283381"/>
                  </a:lnTo>
                  <a:lnTo>
                    <a:pt x="291652" y="1313459"/>
                  </a:lnTo>
                  <a:lnTo>
                    <a:pt x="327277" y="1341729"/>
                  </a:lnTo>
                  <a:lnTo>
                    <a:pt x="364638" y="1368094"/>
                  </a:lnTo>
                  <a:lnTo>
                    <a:pt x="403685" y="1392459"/>
                  </a:lnTo>
                  <a:lnTo>
                    <a:pt x="444364" y="1414727"/>
                  </a:lnTo>
                  <a:lnTo>
                    <a:pt x="486626" y="1434802"/>
                  </a:lnTo>
                  <a:lnTo>
                    <a:pt x="530418" y="1452590"/>
                  </a:lnTo>
                  <a:lnTo>
                    <a:pt x="575688" y="1467992"/>
                  </a:lnTo>
                  <a:lnTo>
                    <a:pt x="622097" y="1481179"/>
                  </a:lnTo>
                  <a:lnTo>
                    <a:pt x="668595" y="1491514"/>
                  </a:lnTo>
                  <a:lnTo>
                    <a:pt x="715087" y="1499052"/>
                  </a:lnTo>
                  <a:lnTo>
                    <a:pt x="761479" y="1503844"/>
                  </a:lnTo>
                  <a:lnTo>
                    <a:pt x="807675" y="1505943"/>
                  </a:lnTo>
                  <a:lnTo>
                    <a:pt x="853579" y="1505403"/>
                  </a:lnTo>
                  <a:lnTo>
                    <a:pt x="899097" y="1502276"/>
                  </a:lnTo>
                  <a:lnTo>
                    <a:pt x="944134" y="1496614"/>
                  </a:lnTo>
                  <a:lnTo>
                    <a:pt x="988593" y="1488471"/>
                  </a:lnTo>
                  <a:lnTo>
                    <a:pt x="1032381" y="1477898"/>
                  </a:lnTo>
                  <a:lnTo>
                    <a:pt x="1075401" y="1464949"/>
                  </a:lnTo>
                  <a:lnTo>
                    <a:pt x="1117560" y="1449677"/>
                  </a:lnTo>
                  <a:lnTo>
                    <a:pt x="1158760" y="1432133"/>
                  </a:lnTo>
                  <a:lnTo>
                    <a:pt x="1198908" y="1412371"/>
                  </a:lnTo>
                  <a:lnTo>
                    <a:pt x="1237909" y="1390444"/>
                  </a:lnTo>
                  <a:lnTo>
                    <a:pt x="1275666" y="1366404"/>
                  </a:lnTo>
                  <a:lnTo>
                    <a:pt x="1312085" y="1340304"/>
                  </a:lnTo>
                  <a:lnTo>
                    <a:pt x="1347070" y="1312196"/>
                  </a:lnTo>
                  <a:lnTo>
                    <a:pt x="1380527" y="1282134"/>
                  </a:lnTo>
                  <a:lnTo>
                    <a:pt x="1412360" y="1250169"/>
                  </a:lnTo>
                  <a:lnTo>
                    <a:pt x="1442475" y="1216356"/>
                  </a:lnTo>
                  <a:lnTo>
                    <a:pt x="1470775" y="1180745"/>
                  </a:lnTo>
                  <a:lnTo>
                    <a:pt x="1497166" y="1143391"/>
                  </a:lnTo>
                  <a:lnTo>
                    <a:pt x="1521552" y="1104346"/>
                  </a:lnTo>
                  <a:lnTo>
                    <a:pt x="1543839" y="1063662"/>
                  </a:lnTo>
                  <a:lnTo>
                    <a:pt x="1563930" y="1021392"/>
                  </a:lnTo>
                  <a:lnTo>
                    <a:pt x="1581732" y="977590"/>
                  </a:lnTo>
                  <a:lnTo>
                    <a:pt x="1597149" y="932306"/>
                  </a:lnTo>
                  <a:lnTo>
                    <a:pt x="1610756" y="882624"/>
                  </a:lnTo>
                  <a:lnTo>
                    <a:pt x="1621038" y="832731"/>
                  </a:lnTo>
                  <a:lnTo>
                    <a:pt x="1628085" y="782768"/>
                  </a:lnTo>
                  <a:lnTo>
                    <a:pt x="1631985" y="732875"/>
                  </a:lnTo>
                  <a:lnTo>
                    <a:pt x="1632826" y="683194"/>
                  </a:lnTo>
                  <a:lnTo>
                    <a:pt x="1630699" y="633865"/>
                  </a:lnTo>
                  <a:lnTo>
                    <a:pt x="1625691" y="585030"/>
                  </a:lnTo>
                  <a:lnTo>
                    <a:pt x="1617891" y="536829"/>
                  </a:lnTo>
                  <a:lnTo>
                    <a:pt x="1607389" y="489402"/>
                  </a:lnTo>
                  <a:lnTo>
                    <a:pt x="1594272" y="442891"/>
                  </a:lnTo>
                  <a:lnTo>
                    <a:pt x="1578630" y="397437"/>
                  </a:lnTo>
                  <a:lnTo>
                    <a:pt x="1560552" y="353180"/>
                  </a:lnTo>
                  <a:lnTo>
                    <a:pt x="1540126" y="310260"/>
                  </a:lnTo>
                  <a:lnTo>
                    <a:pt x="1496853" y="331812"/>
                  </a:lnTo>
                  <a:lnTo>
                    <a:pt x="1452449" y="351129"/>
                  </a:lnTo>
                  <a:lnTo>
                    <a:pt x="1407019" y="368129"/>
                  </a:lnTo>
                  <a:lnTo>
                    <a:pt x="1360667" y="382731"/>
                  </a:lnTo>
                  <a:lnTo>
                    <a:pt x="1313499" y="394854"/>
                  </a:lnTo>
                  <a:lnTo>
                    <a:pt x="1265619" y="404416"/>
                  </a:lnTo>
                  <a:lnTo>
                    <a:pt x="1217133" y="411337"/>
                  </a:lnTo>
                  <a:lnTo>
                    <a:pt x="1168145" y="415534"/>
                  </a:lnTo>
                  <a:lnTo>
                    <a:pt x="1118761" y="416926"/>
                  </a:lnTo>
                  <a:lnTo>
                    <a:pt x="1069085" y="415432"/>
                  </a:lnTo>
                  <a:lnTo>
                    <a:pt x="1019223" y="410970"/>
                  </a:lnTo>
                  <a:lnTo>
                    <a:pt x="969279" y="403460"/>
                  </a:lnTo>
                  <a:lnTo>
                    <a:pt x="919358" y="392820"/>
                  </a:lnTo>
                  <a:lnTo>
                    <a:pt x="869566" y="378967"/>
                  </a:lnTo>
                  <a:lnTo>
                    <a:pt x="820864" y="362392"/>
                  </a:lnTo>
                  <a:lnTo>
                    <a:pt x="773849" y="343335"/>
                  </a:lnTo>
                  <a:lnTo>
                    <a:pt x="728566" y="321900"/>
                  </a:lnTo>
                  <a:lnTo>
                    <a:pt x="685060" y="298193"/>
                  </a:lnTo>
                  <a:lnTo>
                    <a:pt x="643378" y="272320"/>
                  </a:lnTo>
                  <a:lnTo>
                    <a:pt x="603564" y="244386"/>
                  </a:lnTo>
                  <a:lnTo>
                    <a:pt x="565663" y="214496"/>
                  </a:lnTo>
                  <a:lnTo>
                    <a:pt x="529722" y="182757"/>
                  </a:lnTo>
                  <a:lnTo>
                    <a:pt x="495786" y="149273"/>
                  </a:lnTo>
                  <a:lnTo>
                    <a:pt x="463900" y="114150"/>
                  </a:lnTo>
                  <a:lnTo>
                    <a:pt x="434109" y="77493"/>
                  </a:lnTo>
                  <a:lnTo>
                    <a:pt x="406460" y="39408"/>
                  </a:lnTo>
                  <a:lnTo>
                    <a:pt x="380997" y="0"/>
                  </a:lnTo>
                  <a:close/>
                </a:path>
              </a:pathLst>
            </a:custGeom>
            <a:solidFill>
              <a:srgbClr val="4A0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69878" y="3560190"/>
              <a:ext cx="1506220" cy="1633220"/>
            </a:xfrm>
            <a:custGeom>
              <a:avLst/>
              <a:gdLst/>
              <a:ahLst/>
              <a:cxnLst/>
              <a:rect l="l" t="t" r="r" b="b"/>
              <a:pathLst>
                <a:path w="1506220" h="1633220">
                  <a:moveTo>
                    <a:pt x="825407" y="0"/>
                  </a:moveTo>
                  <a:lnTo>
                    <a:pt x="779727" y="834"/>
                  </a:lnTo>
                  <a:lnTo>
                    <a:pt x="734415" y="4230"/>
                  </a:lnTo>
                  <a:lnTo>
                    <a:pt x="689567" y="10138"/>
                  </a:lnTo>
                  <a:lnTo>
                    <a:pt x="645280" y="18504"/>
                  </a:lnTo>
                  <a:lnTo>
                    <a:pt x="601648" y="29277"/>
                  </a:lnTo>
                  <a:lnTo>
                    <a:pt x="558769" y="42405"/>
                  </a:lnTo>
                  <a:lnTo>
                    <a:pt x="516738" y="57838"/>
                  </a:lnTo>
                  <a:lnTo>
                    <a:pt x="475651" y="75523"/>
                  </a:lnTo>
                  <a:lnTo>
                    <a:pt x="435604" y="95409"/>
                  </a:lnTo>
                  <a:lnTo>
                    <a:pt x="396693" y="117443"/>
                  </a:lnTo>
                  <a:lnTo>
                    <a:pt x="359015" y="141575"/>
                  </a:lnTo>
                  <a:lnTo>
                    <a:pt x="322665" y="167752"/>
                  </a:lnTo>
                  <a:lnTo>
                    <a:pt x="287739" y="195924"/>
                  </a:lnTo>
                  <a:lnTo>
                    <a:pt x="254333" y="226037"/>
                  </a:lnTo>
                  <a:lnTo>
                    <a:pt x="222544" y="258042"/>
                  </a:lnTo>
                  <a:lnTo>
                    <a:pt x="192466" y="291885"/>
                  </a:lnTo>
                  <a:lnTo>
                    <a:pt x="164198" y="327516"/>
                  </a:lnTo>
                  <a:lnTo>
                    <a:pt x="137833" y="364883"/>
                  </a:lnTo>
                  <a:lnTo>
                    <a:pt x="113469" y="403934"/>
                  </a:lnTo>
                  <a:lnTo>
                    <a:pt x="91201" y="444617"/>
                  </a:lnTo>
                  <a:lnTo>
                    <a:pt x="71125" y="486881"/>
                  </a:lnTo>
                  <a:lnTo>
                    <a:pt x="53338" y="530674"/>
                  </a:lnTo>
                  <a:lnTo>
                    <a:pt x="37935" y="575945"/>
                  </a:lnTo>
                  <a:lnTo>
                    <a:pt x="24751" y="622353"/>
                  </a:lnTo>
                  <a:lnTo>
                    <a:pt x="14418" y="668850"/>
                  </a:lnTo>
                  <a:lnTo>
                    <a:pt x="6883" y="715340"/>
                  </a:lnTo>
                  <a:lnTo>
                    <a:pt x="2095" y="761729"/>
                  </a:lnTo>
                  <a:lnTo>
                    <a:pt x="0" y="807920"/>
                  </a:lnTo>
                  <a:lnTo>
                    <a:pt x="544" y="853820"/>
                  </a:lnTo>
                  <a:lnTo>
                    <a:pt x="3677" y="899332"/>
                  </a:lnTo>
                  <a:lnTo>
                    <a:pt x="9344" y="944363"/>
                  </a:lnTo>
                  <a:lnTo>
                    <a:pt x="17494" y="988815"/>
                  </a:lnTo>
                  <a:lnTo>
                    <a:pt x="28072" y="1032595"/>
                  </a:lnTo>
                  <a:lnTo>
                    <a:pt x="41028" y="1075607"/>
                  </a:lnTo>
                  <a:lnTo>
                    <a:pt x="56307" y="1117757"/>
                  </a:lnTo>
                  <a:lnTo>
                    <a:pt x="73856" y="1158948"/>
                  </a:lnTo>
                  <a:lnTo>
                    <a:pt x="93625" y="1199086"/>
                  </a:lnTo>
                  <a:lnTo>
                    <a:pt x="115558" y="1238076"/>
                  </a:lnTo>
                  <a:lnTo>
                    <a:pt x="139605" y="1275822"/>
                  </a:lnTo>
                  <a:lnTo>
                    <a:pt x="165711" y="1312230"/>
                  </a:lnTo>
                  <a:lnTo>
                    <a:pt x="193825" y="1347204"/>
                  </a:lnTo>
                  <a:lnTo>
                    <a:pt x="223893" y="1380649"/>
                  </a:lnTo>
                  <a:lnTo>
                    <a:pt x="255862" y="1412469"/>
                  </a:lnTo>
                  <a:lnTo>
                    <a:pt x="289681" y="1442571"/>
                  </a:lnTo>
                  <a:lnTo>
                    <a:pt x="325296" y="1470858"/>
                  </a:lnTo>
                  <a:lnTo>
                    <a:pt x="362654" y="1497236"/>
                  </a:lnTo>
                  <a:lnTo>
                    <a:pt x="401702" y="1521609"/>
                  </a:lnTo>
                  <a:lnTo>
                    <a:pt x="442389" y="1543882"/>
                  </a:lnTo>
                  <a:lnTo>
                    <a:pt x="484661" y="1563961"/>
                  </a:lnTo>
                  <a:lnTo>
                    <a:pt x="528465" y="1581749"/>
                  </a:lnTo>
                  <a:lnTo>
                    <a:pt x="573748" y="1597152"/>
                  </a:lnTo>
                  <a:lnTo>
                    <a:pt x="623433" y="1610731"/>
                  </a:lnTo>
                  <a:lnTo>
                    <a:pt x="673332" y="1620990"/>
                  </a:lnTo>
                  <a:lnTo>
                    <a:pt x="723304" y="1628017"/>
                  </a:lnTo>
                  <a:lnTo>
                    <a:pt x="773208" y="1631899"/>
                  </a:lnTo>
                  <a:lnTo>
                    <a:pt x="822903" y="1632725"/>
                  </a:lnTo>
                  <a:lnTo>
                    <a:pt x="872245" y="1630582"/>
                  </a:lnTo>
                  <a:lnTo>
                    <a:pt x="921096" y="1625560"/>
                  </a:lnTo>
                  <a:lnTo>
                    <a:pt x="969311" y="1617745"/>
                  </a:lnTo>
                  <a:lnTo>
                    <a:pt x="1016751" y="1607227"/>
                  </a:lnTo>
                  <a:lnTo>
                    <a:pt x="1063273" y="1594092"/>
                  </a:lnTo>
                  <a:lnTo>
                    <a:pt x="1108737" y="1578430"/>
                  </a:lnTo>
                  <a:lnTo>
                    <a:pt x="1153000" y="1560328"/>
                  </a:lnTo>
                  <a:lnTo>
                    <a:pt x="1195921" y="1539875"/>
                  </a:lnTo>
                  <a:lnTo>
                    <a:pt x="1174344" y="1496627"/>
                  </a:lnTo>
                  <a:lnTo>
                    <a:pt x="1155005" y="1452245"/>
                  </a:lnTo>
                  <a:lnTo>
                    <a:pt x="1137986" y="1406833"/>
                  </a:lnTo>
                  <a:lnTo>
                    <a:pt x="1123367" y="1360497"/>
                  </a:lnTo>
                  <a:lnTo>
                    <a:pt x="1111229" y="1313341"/>
                  </a:lnTo>
                  <a:lnTo>
                    <a:pt x="1101652" y="1265471"/>
                  </a:lnTo>
                  <a:lnTo>
                    <a:pt x="1094718" y="1216993"/>
                  </a:lnTo>
                  <a:lnTo>
                    <a:pt x="1090507" y="1168011"/>
                  </a:lnTo>
                  <a:lnTo>
                    <a:pt x="1089101" y="1118631"/>
                  </a:lnTo>
                  <a:lnTo>
                    <a:pt x="1090580" y="1068958"/>
                  </a:lnTo>
                  <a:lnTo>
                    <a:pt x="1095024" y="1019098"/>
                  </a:lnTo>
                  <a:lnTo>
                    <a:pt x="1102515" y="969155"/>
                  </a:lnTo>
                  <a:lnTo>
                    <a:pt x="1113134" y="919234"/>
                  </a:lnTo>
                  <a:lnTo>
                    <a:pt x="1126960" y="869442"/>
                  </a:lnTo>
                  <a:lnTo>
                    <a:pt x="1143535" y="820740"/>
                  </a:lnTo>
                  <a:lnTo>
                    <a:pt x="1162593" y="773724"/>
                  </a:lnTo>
                  <a:lnTo>
                    <a:pt x="1184028" y="728440"/>
                  </a:lnTo>
                  <a:lnTo>
                    <a:pt x="1207735" y="684933"/>
                  </a:lnTo>
                  <a:lnTo>
                    <a:pt x="1233608" y="643247"/>
                  </a:lnTo>
                  <a:lnTo>
                    <a:pt x="1261542" y="603427"/>
                  </a:lnTo>
                  <a:lnTo>
                    <a:pt x="1291431" y="565520"/>
                  </a:lnTo>
                  <a:lnTo>
                    <a:pt x="1323171" y="529569"/>
                  </a:lnTo>
                  <a:lnTo>
                    <a:pt x="1356655" y="495620"/>
                  </a:lnTo>
                  <a:lnTo>
                    <a:pt x="1391778" y="463718"/>
                  </a:lnTo>
                  <a:lnTo>
                    <a:pt x="1428435" y="433908"/>
                  </a:lnTo>
                  <a:lnTo>
                    <a:pt x="1466520" y="406236"/>
                  </a:lnTo>
                  <a:lnTo>
                    <a:pt x="1505928" y="380746"/>
                  </a:lnTo>
                  <a:lnTo>
                    <a:pt x="1479743" y="341845"/>
                  </a:lnTo>
                  <a:lnTo>
                    <a:pt x="1451431" y="304405"/>
                  </a:lnTo>
                  <a:lnTo>
                    <a:pt x="1421013" y="268543"/>
                  </a:lnTo>
                  <a:lnTo>
                    <a:pt x="1388510" y="234376"/>
                  </a:lnTo>
                  <a:lnTo>
                    <a:pt x="1353943" y="202020"/>
                  </a:lnTo>
                  <a:lnTo>
                    <a:pt x="1317333" y="171593"/>
                  </a:lnTo>
                  <a:lnTo>
                    <a:pt x="1278702" y="143210"/>
                  </a:lnTo>
                  <a:lnTo>
                    <a:pt x="1238071" y="116990"/>
                  </a:lnTo>
                  <a:lnTo>
                    <a:pt x="1195461" y="93049"/>
                  </a:lnTo>
                  <a:lnTo>
                    <a:pt x="1150893" y="71504"/>
                  </a:lnTo>
                  <a:lnTo>
                    <a:pt x="1104388" y="52471"/>
                  </a:lnTo>
                  <a:lnTo>
                    <a:pt x="1055967" y="36068"/>
                  </a:lnTo>
                  <a:lnTo>
                    <a:pt x="1009887" y="23317"/>
                  </a:lnTo>
                  <a:lnTo>
                    <a:pt x="963695" y="13386"/>
                  </a:lnTo>
                  <a:lnTo>
                    <a:pt x="917487" y="6224"/>
                  </a:lnTo>
                  <a:lnTo>
                    <a:pt x="871359" y="1779"/>
                  </a:lnTo>
                  <a:lnTo>
                    <a:pt x="825407" y="0"/>
                  </a:lnTo>
                  <a:close/>
                </a:path>
              </a:pathLst>
            </a:custGeom>
            <a:solidFill>
              <a:srgbClr val="EF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80838" y="2733294"/>
            <a:ext cx="1035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0350">
              <a:lnSpc>
                <a:spcPct val="100000"/>
              </a:lnSpc>
              <a:spcBef>
                <a:spcPts val="100"/>
              </a:spcBef>
            </a:pPr>
            <a:r>
              <a:rPr sz="1800" b="1" spc="145" dirty="0">
                <a:solidFill>
                  <a:srgbClr val="FFFFFF"/>
                </a:solidFill>
                <a:latin typeface="Trebuchet MS"/>
                <a:cs typeface="Trebuchet MS"/>
              </a:rPr>
              <a:t>CBA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Ch.79.02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53709" y="4631182"/>
            <a:ext cx="9321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Guidelines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95669" y="3180715"/>
            <a:ext cx="1090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4805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solidFill>
                  <a:srgbClr val="FFFFFF"/>
                </a:solidFill>
                <a:latin typeface="Trebuchet MS"/>
                <a:cs typeface="Trebuchet MS"/>
              </a:rPr>
              <a:t>FIA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Ch.</a:t>
            </a:r>
            <a:r>
              <a:rPr sz="18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79.09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16271" y="4173423"/>
            <a:ext cx="93789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120" dirty="0">
                <a:solidFill>
                  <a:srgbClr val="FFFFFF"/>
                </a:solidFill>
                <a:latin typeface="Trebuchet MS"/>
                <a:cs typeface="Trebuchet MS"/>
              </a:rPr>
              <a:t>EMI</a:t>
            </a:r>
            <a:r>
              <a:rPr sz="14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Order,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400" b="1" spc="40" dirty="0">
                <a:solidFill>
                  <a:srgbClr val="FFFFFF"/>
                </a:solidFill>
                <a:latin typeface="Trebuchet MS"/>
                <a:cs typeface="Trebuchet MS"/>
              </a:rPr>
              <a:t>2020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79520" y="2578607"/>
            <a:ext cx="4635500" cy="2564765"/>
          </a:xfrm>
          <a:custGeom>
            <a:avLst/>
            <a:gdLst/>
            <a:ahLst/>
            <a:cxnLst/>
            <a:rect l="l" t="t" r="r" b="b"/>
            <a:pathLst>
              <a:path w="4635500" h="2564765">
                <a:moveTo>
                  <a:pt x="3006852" y="336168"/>
                </a:moveTo>
                <a:lnTo>
                  <a:pt x="3343021" y="0"/>
                </a:lnTo>
              </a:path>
              <a:path w="4635500" h="2564765">
                <a:moveTo>
                  <a:pt x="3342131" y="0"/>
                </a:moveTo>
                <a:lnTo>
                  <a:pt x="4538980" y="0"/>
                </a:lnTo>
              </a:path>
              <a:path w="4635500" h="2564765">
                <a:moveTo>
                  <a:pt x="3101339" y="2083308"/>
                </a:moveTo>
                <a:lnTo>
                  <a:pt x="3437508" y="2419477"/>
                </a:lnTo>
              </a:path>
              <a:path w="4635500" h="2564765">
                <a:moveTo>
                  <a:pt x="3438144" y="2420111"/>
                </a:moveTo>
                <a:lnTo>
                  <a:pt x="4634991" y="2420111"/>
                </a:lnTo>
              </a:path>
              <a:path w="4635500" h="2564765">
                <a:moveTo>
                  <a:pt x="1598040" y="362076"/>
                </a:moveTo>
                <a:lnTo>
                  <a:pt x="1261871" y="25907"/>
                </a:lnTo>
              </a:path>
              <a:path w="4635500" h="2564765">
                <a:moveTo>
                  <a:pt x="1546225" y="2228087"/>
                </a:moveTo>
                <a:lnTo>
                  <a:pt x="1210055" y="2564256"/>
                </a:lnTo>
              </a:path>
              <a:path w="4635500" h="2564765">
                <a:moveTo>
                  <a:pt x="1196847" y="2563367"/>
                </a:moveTo>
                <a:lnTo>
                  <a:pt x="0" y="2563367"/>
                </a:lnTo>
              </a:path>
            </a:pathLst>
          </a:custGeom>
          <a:ln w="9144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53350" y="2659735"/>
            <a:ext cx="3957320" cy="7296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oversight</a:t>
            </a:r>
            <a:r>
              <a:rPr sz="1400" i="1" spc="-55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of</a:t>
            </a:r>
            <a:r>
              <a:rPr sz="1400" i="1" spc="-20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payment</a:t>
            </a:r>
            <a:r>
              <a:rPr sz="1400" i="1" spc="-40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330513"/>
                </a:solidFill>
                <a:latin typeface="Arial"/>
                <a:cs typeface="Arial"/>
              </a:rPr>
              <a:t>systems…”</a:t>
            </a:r>
            <a:endParaRPr sz="1400">
              <a:latin typeface="Arial"/>
              <a:cs typeface="Arial"/>
            </a:endParaRPr>
          </a:p>
          <a:p>
            <a:pPr marL="12700" marR="5080" indent="48260">
              <a:lnSpc>
                <a:spcPct val="110000"/>
              </a:lnSpc>
            </a:pPr>
            <a:r>
              <a:rPr sz="1400" b="1" i="1" dirty="0">
                <a:solidFill>
                  <a:srgbClr val="330513"/>
                </a:solidFill>
                <a:latin typeface="Arial"/>
                <a:cs typeface="Arial"/>
              </a:rPr>
              <a:t>Part</a:t>
            </a:r>
            <a:r>
              <a:rPr sz="1400" b="1" i="1" spc="-15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330513"/>
                </a:solidFill>
                <a:latin typeface="Arial"/>
                <a:cs typeface="Arial"/>
              </a:rPr>
              <a:t>XII</a:t>
            </a:r>
            <a:r>
              <a:rPr sz="1400" b="1" i="1" spc="-20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330513"/>
                </a:solidFill>
                <a:latin typeface="Arial"/>
                <a:cs typeface="Arial"/>
              </a:rPr>
              <a:t>of</a:t>
            </a:r>
            <a:r>
              <a:rPr sz="1400" b="1" i="1" spc="-25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330513"/>
                </a:solidFill>
                <a:latin typeface="Arial"/>
                <a:cs typeface="Arial"/>
              </a:rPr>
              <a:t>the</a:t>
            </a:r>
            <a:r>
              <a:rPr sz="1400" b="1" i="1" spc="-15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330513"/>
                </a:solidFill>
                <a:latin typeface="Arial"/>
                <a:cs typeface="Arial"/>
              </a:rPr>
              <a:t>FIA</a:t>
            </a:r>
            <a:r>
              <a:rPr sz="1400" b="1" i="1" spc="-25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-</a:t>
            </a:r>
            <a:r>
              <a:rPr sz="1400" i="1" spc="-10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Oversight</a:t>
            </a:r>
            <a:r>
              <a:rPr sz="1400" i="1" spc="-55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Framework</a:t>
            </a:r>
            <a:r>
              <a:rPr sz="1400" i="1" spc="-35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for</a:t>
            </a:r>
            <a:r>
              <a:rPr sz="1400" i="1" spc="-25" dirty="0">
                <a:solidFill>
                  <a:srgbClr val="330513"/>
                </a:solidFill>
                <a:latin typeface="Arial"/>
                <a:cs typeface="Arial"/>
              </a:rPr>
              <a:t> the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Interbank</a:t>
            </a:r>
            <a:r>
              <a:rPr sz="1400" i="1" spc="-55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Payment</a:t>
            </a:r>
            <a:r>
              <a:rPr sz="1400" i="1" spc="-50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330513"/>
                </a:solidFill>
                <a:latin typeface="Arial"/>
                <a:cs typeface="Arial"/>
              </a:rPr>
              <a:t>System.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13372" y="1404873"/>
            <a:ext cx="5607685" cy="1280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0513"/>
                </a:solidFill>
                <a:latin typeface="Trebuchet MS"/>
                <a:cs typeface="Trebuchet MS"/>
              </a:rPr>
              <a:t>Financial</a:t>
            </a:r>
            <a:r>
              <a:rPr sz="2400" b="1" spc="65" dirty="0">
                <a:solidFill>
                  <a:srgbClr val="330513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330513"/>
                </a:solidFill>
                <a:latin typeface="Trebuchet MS"/>
                <a:cs typeface="Trebuchet MS"/>
              </a:rPr>
              <a:t>Institutions</a:t>
            </a:r>
            <a:r>
              <a:rPr sz="2400" b="1" spc="25" dirty="0">
                <a:solidFill>
                  <a:srgbClr val="330513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330513"/>
                </a:solidFill>
                <a:latin typeface="Trebuchet MS"/>
                <a:cs typeface="Trebuchet MS"/>
              </a:rPr>
              <a:t>Act,</a:t>
            </a:r>
            <a:r>
              <a:rPr sz="2400" b="1" spc="55" dirty="0">
                <a:solidFill>
                  <a:srgbClr val="330513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330513"/>
                </a:solidFill>
                <a:latin typeface="Trebuchet MS"/>
                <a:cs typeface="Trebuchet MS"/>
              </a:rPr>
              <a:t>Chap.</a:t>
            </a:r>
            <a:r>
              <a:rPr sz="2400" b="1" spc="65" dirty="0">
                <a:solidFill>
                  <a:srgbClr val="330513"/>
                </a:solidFill>
                <a:latin typeface="Trebuchet MS"/>
                <a:cs typeface="Trebuchet MS"/>
              </a:rPr>
              <a:t> </a:t>
            </a:r>
            <a:r>
              <a:rPr sz="2400" b="1" spc="40" dirty="0">
                <a:solidFill>
                  <a:srgbClr val="330513"/>
                </a:solidFill>
                <a:latin typeface="Trebuchet MS"/>
                <a:cs typeface="Trebuchet MS"/>
              </a:rPr>
              <a:t>79:09</a:t>
            </a:r>
            <a:endParaRPr sz="2400">
              <a:latin typeface="Trebuchet MS"/>
              <a:cs typeface="Trebuchet MS"/>
            </a:endParaRPr>
          </a:p>
          <a:p>
            <a:pPr marL="1352550" marR="358140" algn="just">
              <a:lnSpc>
                <a:spcPct val="110100"/>
              </a:lnSpc>
              <a:spcBef>
                <a:spcPts val="1450"/>
              </a:spcBef>
            </a:pPr>
            <a:r>
              <a:rPr sz="1400" b="1" i="1" dirty="0">
                <a:solidFill>
                  <a:srgbClr val="330513"/>
                </a:solidFill>
                <a:latin typeface="Arial"/>
                <a:cs typeface="Arial"/>
              </a:rPr>
              <a:t>Section</a:t>
            </a:r>
            <a:r>
              <a:rPr sz="1400" b="1" i="1" spc="-40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330513"/>
                </a:solidFill>
                <a:latin typeface="Arial"/>
                <a:cs typeface="Arial"/>
              </a:rPr>
              <a:t>5</a:t>
            </a:r>
            <a:r>
              <a:rPr sz="1400" b="1" i="1" spc="-10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330513"/>
                </a:solidFill>
                <a:latin typeface="Arial"/>
                <a:cs typeface="Arial"/>
              </a:rPr>
              <a:t>(1)</a:t>
            </a:r>
            <a:r>
              <a:rPr sz="1400" b="1" i="1" spc="-15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330513"/>
                </a:solidFill>
                <a:latin typeface="Arial"/>
                <a:cs typeface="Arial"/>
              </a:rPr>
              <a:t>of</a:t>
            </a:r>
            <a:r>
              <a:rPr sz="1400" b="1" i="1" spc="-5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330513"/>
                </a:solidFill>
                <a:latin typeface="Arial"/>
                <a:cs typeface="Arial"/>
              </a:rPr>
              <a:t>the</a:t>
            </a:r>
            <a:r>
              <a:rPr sz="1400" b="1" i="1" spc="-20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330513"/>
                </a:solidFill>
                <a:latin typeface="Arial"/>
                <a:cs typeface="Arial"/>
              </a:rPr>
              <a:t>FIA</a:t>
            </a:r>
            <a:r>
              <a:rPr sz="1400" b="1" i="1" spc="-10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330513"/>
                </a:solidFill>
                <a:latin typeface="Arial"/>
                <a:cs typeface="Arial"/>
              </a:rPr>
              <a:t>-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“The</a:t>
            </a:r>
            <a:r>
              <a:rPr sz="1400" i="1" spc="-30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Central</a:t>
            </a:r>
            <a:r>
              <a:rPr sz="1400" i="1" spc="-30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Bank</a:t>
            </a:r>
            <a:r>
              <a:rPr sz="1400" i="1" spc="-5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330513"/>
                </a:solidFill>
                <a:latin typeface="Arial"/>
                <a:cs typeface="Arial"/>
              </a:rPr>
              <a:t>shall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be</a:t>
            </a:r>
            <a:r>
              <a:rPr sz="1400" i="1" spc="-25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responsible</a:t>
            </a:r>
            <a:r>
              <a:rPr sz="1400" i="1" spc="-50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for</a:t>
            </a:r>
            <a:r>
              <a:rPr sz="1400" i="1" spc="-35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the</a:t>
            </a:r>
            <a:r>
              <a:rPr sz="1400" i="1" spc="-25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general</a:t>
            </a:r>
            <a:r>
              <a:rPr sz="1400" i="1" spc="235" dirty="0">
                <a:solidFill>
                  <a:srgbClr val="330513"/>
                </a:solidFill>
                <a:latin typeface="Arial"/>
                <a:cs typeface="Arial"/>
              </a:rPr>
              <a:t>  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administration</a:t>
            </a:r>
            <a:r>
              <a:rPr sz="1400" i="1" spc="-40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330513"/>
                </a:solidFill>
                <a:latin typeface="Arial"/>
                <a:cs typeface="Arial"/>
              </a:rPr>
              <a:t>of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this</a:t>
            </a:r>
            <a:r>
              <a:rPr sz="1400" i="1" spc="-20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Act,</a:t>
            </a:r>
            <a:r>
              <a:rPr sz="1400" i="1" spc="-30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the</a:t>
            </a:r>
            <a:r>
              <a:rPr sz="1400" i="1" spc="-20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supervision</a:t>
            </a:r>
            <a:r>
              <a:rPr sz="1400" i="1" spc="-55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of</a:t>
            </a:r>
            <a:r>
              <a:rPr sz="1400" i="1" spc="-5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licensees</a:t>
            </a:r>
            <a:r>
              <a:rPr sz="1400" i="1" spc="-50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0513"/>
                </a:solidFill>
                <a:latin typeface="Arial"/>
                <a:cs typeface="Arial"/>
              </a:rPr>
              <a:t>and</a:t>
            </a:r>
            <a:r>
              <a:rPr sz="1400" i="1" spc="-20" dirty="0">
                <a:solidFill>
                  <a:srgbClr val="330513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330513"/>
                </a:solidFill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99044" y="5061356"/>
            <a:ext cx="4373245" cy="89789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300" i="1" dirty="0">
                <a:latin typeface="Arial"/>
                <a:cs typeface="Arial"/>
              </a:rPr>
              <a:t>Payment</a:t>
            </a:r>
            <a:r>
              <a:rPr sz="1300" i="1" spc="-40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Systems;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300" b="1" i="1" dirty="0">
                <a:latin typeface="Arial"/>
                <a:cs typeface="Arial"/>
              </a:rPr>
              <a:t>Guideline</a:t>
            </a:r>
            <a:r>
              <a:rPr sz="1300" b="1" i="1" spc="-15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No.</a:t>
            </a:r>
            <a:r>
              <a:rPr sz="1300" b="1" i="1" spc="-4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3</a:t>
            </a:r>
            <a:r>
              <a:rPr sz="1300" b="1" i="1" spc="-40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-</a:t>
            </a:r>
            <a:r>
              <a:rPr sz="1300" i="1" spc="-4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Operation</a:t>
            </a:r>
            <a:r>
              <a:rPr sz="1300" i="1" spc="-2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of</a:t>
            </a:r>
            <a:r>
              <a:rPr sz="1300" i="1" spc="-4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Payment</a:t>
            </a:r>
            <a:r>
              <a:rPr sz="1300" i="1" spc="-2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Service</a:t>
            </a:r>
            <a:r>
              <a:rPr sz="1300" i="1" spc="-30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Providers;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300" b="1" i="1" dirty="0">
                <a:latin typeface="Arial"/>
                <a:cs typeface="Arial"/>
              </a:rPr>
              <a:t>Guideline</a:t>
            </a:r>
            <a:r>
              <a:rPr sz="1300" b="1" i="1" spc="-5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No.</a:t>
            </a:r>
            <a:r>
              <a:rPr sz="1300" b="1" i="1" spc="-3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4</a:t>
            </a:r>
            <a:r>
              <a:rPr sz="1300" b="1" i="1" spc="-30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-</a:t>
            </a:r>
            <a:r>
              <a:rPr sz="1300" i="1" spc="-2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Oversight</a:t>
            </a:r>
            <a:r>
              <a:rPr sz="1300" i="1" spc="-20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of</a:t>
            </a:r>
            <a:r>
              <a:rPr sz="1300" i="1" spc="-30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Systemically</a:t>
            </a:r>
            <a:r>
              <a:rPr sz="1300" i="1" spc="-15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Important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300" i="1" dirty="0">
                <a:latin typeface="Arial"/>
                <a:cs typeface="Arial"/>
              </a:rPr>
              <a:t>Payment</a:t>
            </a:r>
            <a:r>
              <a:rPr sz="1300" i="1" spc="-40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System.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99044" y="3792756"/>
            <a:ext cx="4464050" cy="1294130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R="125095" algn="ctr">
              <a:lnSpc>
                <a:spcPct val="100000"/>
              </a:lnSpc>
              <a:spcBef>
                <a:spcPts val="1475"/>
              </a:spcBef>
            </a:pPr>
            <a:r>
              <a:rPr sz="2400" b="1" spc="-10" dirty="0">
                <a:solidFill>
                  <a:srgbClr val="330513"/>
                </a:solidFill>
                <a:latin typeface="Trebuchet MS"/>
                <a:cs typeface="Trebuchet MS"/>
              </a:rPr>
              <a:t>Guidelines</a:t>
            </a:r>
            <a:endParaRPr sz="2400">
              <a:latin typeface="Trebuchet MS"/>
              <a:cs typeface="Trebuchet MS"/>
            </a:endParaRPr>
          </a:p>
          <a:p>
            <a:pPr marL="12700" marR="379095">
              <a:lnSpc>
                <a:spcPct val="110000"/>
              </a:lnSpc>
              <a:spcBef>
                <a:spcPts val="585"/>
              </a:spcBef>
            </a:pPr>
            <a:r>
              <a:rPr sz="1300" b="1" i="1" dirty="0">
                <a:latin typeface="Arial"/>
                <a:cs typeface="Arial"/>
              </a:rPr>
              <a:t>Guideline</a:t>
            </a:r>
            <a:r>
              <a:rPr sz="1300" b="1" i="1" spc="-1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No.</a:t>
            </a:r>
            <a:r>
              <a:rPr sz="1300" b="1" i="1" spc="-35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1</a:t>
            </a:r>
            <a:r>
              <a:rPr sz="1300" b="1" i="1" spc="-40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-</a:t>
            </a:r>
            <a:r>
              <a:rPr sz="1300" i="1" spc="-3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Licensing</a:t>
            </a:r>
            <a:r>
              <a:rPr sz="1300" i="1" spc="-30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and</a:t>
            </a:r>
            <a:r>
              <a:rPr sz="1300" i="1" spc="-2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Operation</a:t>
            </a:r>
            <a:r>
              <a:rPr sz="1300" i="1" spc="-1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of</a:t>
            </a:r>
            <a:r>
              <a:rPr sz="1300" i="1" spc="-45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Interbank </a:t>
            </a:r>
            <a:r>
              <a:rPr sz="1300" i="1" dirty="0">
                <a:latin typeface="Arial"/>
                <a:cs typeface="Arial"/>
              </a:rPr>
              <a:t>Payment</a:t>
            </a:r>
            <a:r>
              <a:rPr sz="1300" i="1" spc="-40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Systems;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300" b="1" i="1" dirty="0">
                <a:latin typeface="Arial"/>
                <a:cs typeface="Arial"/>
              </a:rPr>
              <a:t>Guideline</a:t>
            </a:r>
            <a:r>
              <a:rPr sz="1300" b="1" i="1" spc="5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No.</a:t>
            </a:r>
            <a:r>
              <a:rPr sz="1300" b="1" i="1" spc="-25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2</a:t>
            </a:r>
            <a:r>
              <a:rPr sz="1300" b="1" i="1" spc="-2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-</a:t>
            </a:r>
            <a:r>
              <a:rPr sz="1300" i="1" spc="-2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Registration</a:t>
            </a:r>
            <a:r>
              <a:rPr sz="1300" i="1" spc="-10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&amp;</a:t>
            </a:r>
            <a:r>
              <a:rPr sz="1300" i="1" spc="-3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Operation</a:t>
            </a:r>
            <a:r>
              <a:rPr sz="1300" i="1" spc="-10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of</a:t>
            </a:r>
            <a:r>
              <a:rPr sz="1300" i="1" spc="-30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Non-Interbank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3669" y="1224777"/>
            <a:ext cx="4701540" cy="2819400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2400" b="1" spc="60" dirty="0">
                <a:solidFill>
                  <a:srgbClr val="330513"/>
                </a:solidFill>
                <a:latin typeface="Trebuchet MS"/>
                <a:cs typeface="Trebuchet MS"/>
              </a:rPr>
              <a:t>Central</a:t>
            </a:r>
            <a:r>
              <a:rPr sz="2400" b="1" spc="-120" dirty="0">
                <a:solidFill>
                  <a:srgbClr val="330513"/>
                </a:solidFill>
                <a:latin typeface="Trebuchet MS"/>
                <a:cs typeface="Trebuchet MS"/>
              </a:rPr>
              <a:t> </a:t>
            </a:r>
            <a:r>
              <a:rPr sz="2400" b="1" spc="90" dirty="0">
                <a:solidFill>
                  <a:srgbClr val="330513"/>
                </a:solidFill>
                <a:latin typeface="Trebuchet MS"/>
                <a:cs typeface="Trebuchet MS"/>
              </a:rPr>
              <a:t>Bank</a:t>
            </a:r>
            <a:r>
              <a:rPr sz="2400" b="1" spc="-145" dirty="0">
                <a:solidFill>
                  <a:srgbClr val="330513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330513"/>
                </a:solidFill>
                <a:latin typeface="Trebuchet MS"/>
                <a:cs typeface="Trebuchet MS"/>
              </a:rPr>
              <a:t>Act,</a:t>
            </a:r>
            <a:r>
              <a:rPr sz="2400" b="1" spc="459" dirty="0">
                <a:solidFill>
                  <a:srgbClr val="330513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330513"/>
                </a:solidFill>
                <a:latin typeface="Trebuchet MS"/>
                <a:cs typeface="Trebuchet MS"/>
              </a:rPr>
              <a:t>Chap.</a:t>
            </a:r>
            <a:r>
              <a:rPr sz="2400" b="1" spc="-125" dirty="0">
                <a:solidFill>
                  <a:srgbClr val="330513"/>
                </a:solidFill>
                <a:latin typeface="Trebuchet MS"/>
                <a:cs typeface="Trebuchet MS"/>
              </a:rPr>
              <a:t> </a:t>
            </a:r>
            <a:r>
              <a:rPr sz="2400" b="1" spc="40" dirty="0">
                <a:solidFill>
                  <a:srgbClr val="330513"/>
                </a:solidFill>
                <a:latin typeface="Trebuchet MS"/>
                <a:cs typeface="Trebuchet MS"/>
              </a:rPr>
              <a:t>79:02</a:t>
            </a:r>
            <a:endParaRPr sz="2400" dirty="0">
              <a:latin typeface="Trebuchet MS"/>
              <a:cs typeface="Trebuchet MS"/>
            </a:endParaRPr>
          </a:p>
          <a:p>
            <a:pPr marL="570230" marR="684530" indent="-315595">
              <a:lnSpc>
                <a:spcPct val="110000"/>
              </a:lnSpc>
              <a:spcBef>
                <a:spcPts val="810"/>
              </a:spcBef>
            </a:pPr>
            <a:r>
              <a:rPr sz="1400" b="1" i="1" dirty="0">
                <a:latin typeface="Arial"/>
                <a:cs typeface="Arial"/>
              </a:rPr>
              <a:t>Section</a:t>
            </a:r>
            <a:r>
              <a:rPr sz="1400" b="1" i="1" spc="-5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36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(cc)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of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the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CBA</a:t>
            </a:r>
            <a:r>
              <a:rPr sz="1400" b="1" i="1" spc="-1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-</a:t>
            </a:r>
            <a:r>
              <a:rPr sz="1400" b="1" i="1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Central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Bank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required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“…</a:t>
            </a:r>
            <a:r>
              <a:rPr sz="1400" i="1" dirty="0">
                <a:latin typeface="Arial"/>
                <a:cs typeface="Arial"/>
              </a:rPr>
              <a:t>to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supervise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the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operations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spc="-25" dirty="0">
                <a:latin typeface="Arial"/>
                <a:cs typeface="Arial"/>
              </a:rPr>
              <a:t>of</a:t>
            </a:r>
            <a:endParaRPr sz="1400" dirty="0">
              <a:latin typeface="Arial"/>
              <a:cs typeface="Arial"/>
            </a:endParaRPr>
          </a:p>
          <a:p>
            <a:pPr marL="785495" marR="5080" indent="-31115">
              <a:lnSpc>
                <a:spcPct val="110000"/>
              </a:lnSpc>
              <a:tabLst>
                <a:tab pos="4687570" algn="l"/>
              </a:tabLst>
            </a:pPr>
            <a:r>
              <a:rPr sz="1400" i="1" dirty="0">
                <a:latin typeface="Arial"/>
                <a:cs typeface="Arial"/>
              </a:rPr>
              <a:t>payment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systems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in Trinidad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and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T</a:t>
            </a:r>
            <a:r>
              <a:rPr sz="1400" i="1" u="sng" spc="-10" dirty="0">
                <a:uFill>
                  <a:solidFill>
                    <a:srgbClr val="D7D7D7"/>
                  </a:solidFill>
                </a:uFill>
                <a:latin typeface="Arial"/>
                <a:cs typeface="Arial"/>
              </a:rPr>
              <a:t>obago</a:t>
            </a:r>
            <a:r>
              <a:rPr sz="1400" i="1" u="sng" dirty="0">
                <a:uFill>
                  <a:solidFill>
                    <a:srgbClr val="D7D7D7"/>
                  </a:solidFill>
                </a:uFill>
                <a:latin typeface="Arial"/>
                <a:cs typeface="Arial"/>
              </a:rPr>
              <a:t>	</a:t>
            </a:r>
            <a:r>
              <a:rPr sz="1400" i="1" u="none" dirty="0">
                <a:latin typeface="Arial"/>
                <a:cs typeface="Arial"/>
              </a:rPr>
              <a:t> generally,</a:t>
            </a:r>
            <a:r>
              <a:rPr sz="1400" i="1" u="none" spc="-55" dirty="0">
                <a:latin typeface="Arial"/>
                <a:cs typeface="Arial"/>
              </a:rPr>
              <a:t> </a:t>
            </a:r>
            <a:r>
              <a:rPr sz="1400" i="1" u="none" dirty="0">
                <a:latin typeface="Arial"/>
                <a:cs typeface="Arial"/>
              </a:rPr>
              <a:t>Interbank</a:t>
            </a:r>
            <a:r>
              <a:rPr sz="1400" i="1" u="none" spc="-50" dirty="0">
                <a:latin typeface="Arial"/>
                <a:cs typeface="Arial"/>
              </a:rPr>
              <a:t> </a:t>
            </a:r>
            <a:r>
              <a:rPr sz="1400" i="1" u="none" dirty="0">
                <a:latin typeface="Arial"/>
                <a:cs typeface="Arial"/>
              </a:rPr>
              <a:t>Payment</a:t>
            </a:r>
            <a:r>
              <a:rPr sz="1400" i="1" u="none" spc="-40" dirty="0">
                <a:latin typeface="Arial"/>
                <a:cs typeface="Arial"/>
              </a:rPr>
              <a:t> </a:t>
            </a:r>
            <a:r>
              <a:rPr sz="1400" i="1" u="none" dirty="0">
                <a:latin typeface="Arial"/>
                <a:cs typeface="Arial"/>
              </a:rPr>
              <a:t>Systems</a:t>
            </a:r>
            <a:r>
              <a:rPr sz="1400" i="1" u="none" spc="-45" dirty="0">
                <a:latin typeface="Arial"/>
                <a:cs typeface="Arial"/>
              </a:rPr>
              <a:t> </a:t>
            </a:r>
            <a:r>
              <a:rPr sz="1400" i="1" u="none" spc="-25" dirty="0">
                <a:latin typeface="Arial"/>
                <a:cs typeface="Arial"/>
              </a:rPr>
              <a:t>in</a:t>
            </a:r>
            <a:endParaRPr sz="1400" dirty="0">
              <a:latin typeface="Arial"/>
              <a:cs typeface="Arial"/>
            </a:endParaRPr>
          </a:p>
          <a:p>
            <a:pPr marR="686435" algn="r">
              <a:lnSpc>
                <a:spcPct val="100000"/>
              </a:lnSpc>
              <a:spcBef>
                <a:spcPts val="170"/>
              </a:spcBef>
            </a:pPr>
            <a:r>
              <a:rPr sz="1400" i="1" dirty="0">
                <a:latin typeface="Arial"/>
                <a:cs typeface="Arial"/>
              </a:rPr>
              <a:t>accordance</a:t>
            </a:r>
            <a:r>
              <a:rPr sz="1400" i="1" spc="-6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with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the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Financial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Institutions</a:t>
            </a:r>
            <a:r>
              <a:rPr sz="1400" i="1" spc="-60" dirty="0">
                <a:latin typeface="Arial"/>
                <a:cs typeface="Arial"/>
              </a:rPr>
              <a:t> </a:t>
            </a:r>
            <a:r>
              <a:rPr sz="1400" i="1" spc="-25" dirty="0">
                <a:latin typeface="Arial"/>
                <a:cs typeface="Arial"/>
              </a:rPr>
              <a:t>Act</a:t>
            </a:r>
            <a:endParaRPr sz="1400" dirty="0">
              <a:latin typeface="Arial"/>
              <a:cs typeface="Arial"/>
            </a:endParaRPr>
          </a:p>
          <a:p>
            <a:pPr marR="685165" algn="r">
              <a:lnSpc>
                <a:spcPct val="100000"/>
              </a:lnSpc>
              <a:spcBef>
                <a:spcPts val="170"/>
              </a:spcBef>
            </a:pPr>
            <a:r>
              <a:rPr sz="1400" i="1" dirty="0">
                <a:latin typeface="Arial"/>
                <a:cs typeface="Arial"/>
              </a:rPr>
              <a:t>and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the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transfer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of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funds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by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electronic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means</a:t>
            </a:r>
            <a:endParaRPr sz="1400" dirty="0">
              <a:latin typeface="Arial"/>
              <a:cs typeface="Arial"/>
            </a:endParaRPr>
          </a:p>
          <a:p>
            <a:pPr marR="683895" algn="r">
              <a:lnSpc>
                <a:spcPct val="100000"/>
              </a:lnSpc>
              <a:spcBef>
                <a:spcPts val="170"/>
              </a:spcBef>
            </a:pPr>
            <a:r>
              <a:rPr sz="1400" i="1" dirty="0">
                <a:latin typeface="Arial"/>
                <a:cs typeface="Arial"/>
              </a:rPr>
              <a:t>including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money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transmission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or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remittance</a:t>
            </a:r>
            <a:endParaRPr sz="1400" dirty="0">
              <a:latin typeface="Arial"/>
              <a:cs typeface="Arial"/>
            </a:endParaRPr>
          </a:p>
          <a:p>
            <a:pPr marR="683895" algn="r">
              <a:lnSpc>
                <a:spcPct val="100000"/>
              </a:lnSpc>
              <a:spcBef>
                <a:spcPts val="165"/>
              </a:spcBef>
            </a:pPr>
            <a:r>
              <a:rPr sz="1400" i="1" spc="-10" dirty="0">
                <a:latin typeface="Arial"/>
                <a:cs typeface="Arial"/>
              </a:rPr>
              <a:t>business</a:t>
            </a:r>
            <a:r>
              <a:rPr sz="1400" spc="-10" dirty="0">
                <a:latin typeface="Arial"/>
                <a:cs typeface="Arial"/>
              </a:rPr>
              <a:t>…”</a:t>
            </a:r>
            <a:endParaRPr sz="1400" dirty="0">
              <a:latin typeface="Arial"/>
              <a:cs typeface="Arial"/>
            </a:endParaRPr>
          </a:p>
          <a:p>
            <a:pPr marR="683895" algn="r">
              <a:lnSpc>
                <a:spcPct val="100000"/>
              </a:lnSpc>
              <a:spcBef>
                <a:spcPts val="170"/>
              </a:spcBef>
            </a:pPr>
            <a:r>
              <a:rPr sz="1400" spc="-50" dirty="0">
                <a:solidFill>
                  <a:srgbClr val="7D7D7D"/>
                </a:solidFill>
                <a:latin typeface="Bell Centennial Std Address"/>
                <a:cs typeface="Bell Centennial Std Address"/>
              </a:rPr>
              <a:t>.</a:t>
            </a:r>
            <a:endParaRPr sz="1400" dirty="0">
              <a:latin typeface="Bell Centennial Std Address"/>
              <a:cs typeface="Bell Centennial Std Addres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45714" y="5226761"/>
            <a:ext cx="1379855" cy="4953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400" i="1" spc="-10" dirty="0">
                <a:latin typeface="Arial"/>
                <a:cs typeface="Arial"/>
              </a:rPr>
              <a:t>e-</a:t>
            </a:r>
            <a:r>
              <a:rPr sz="1400" i="1" dirty="0">
                <a:latin typeface="Arial"/>
                <a:cs typeface="Arial"/>
              </a:rPr>
              <a:t>money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issuers</a:t>
            </a:r>
            <a:r>
              <a:rPr sz="1400" i="1" spc="-10" dirty="0">
                <a:solidFill>
                  <a:srgbClr val="330513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170"/>
              </a:spcBef>
            </a:pPr>
            <a:r>
              <a:rPr sz="1400" spc="-50" dirty="0">
                <a:solidFill>
                  <a:srgbClr val="7D7D7D"/>
                </a:solidFill>
                <a:latin typeface="Bell Centennial Std Address"/>
                <a:cs typeface="Bell Centennial Std Address"/>
              </a:rPr>
              <a:t>.</a:t>
            </a:r>
            <a:endParaRPr sz="1400">
              <a:latin typeface="Bell Centennial Std Address"/>
              <a:cs typeface="Bell Centennial Std Addres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8546" y="3896252"/>
            <a:ext cx="4131310" cy="135636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sz="2400" b="1" spc="95" dirty="0">
                <a:solidFill>
                  <a:srgbClr val="330513"/>
                </a:solidFill>
                <a:latin typeface="Trebuchet MS"/>
                <a:cs typeface="Trebuchet MS"/>
              </a:rPr>
              <a:t>E-</a:t>
            </a:r>
            <a:r>
              <a:rPr sz="2400" b="1" spc="100" dirty="0">
                <a:solidFill>
                  <a:srgbClr val="330513"/>
                </a:solidFill>
                <a:latin typeface="Trebuchet MS"/>
                <a:cs typeface="Trebuchet MS"/>
              </a:rPr>
              <a:t>Money</a:t>
            </a:r>
            <a:r>
              <a:rPr sz="2400" b="1" spc="-190" dirty="0">
                <a:solidFill>
                  <a:srgbClr val="330513"/>
                </a:solidFill>
                <a:latin typeface="Trebuchet MS"/>
                <a:cs typeface="Trebuchet MS"/>
              </a:rPr>
              <a:t> </a:t>
            </a:r>
            <a:r>
              <a:rPr sz="2400" b="1" spc="75" dirty="0">
                <a:solidFill>
                  <a:srgbClr val="330513"/>
                </a:solidFill>
                <a:latin typeface="Trebuchet MS"/>
                <a:cs typeface="Trebuchet MS"/>
              </a:rPr>
              <a:t>Issuer</a:t>
            </a:r>
            <a:r>
              <a:rPr sz="2400" b="1" spc="-170" dirty="0">
                <a:solidFill>
                  <a:srgbClr val="330513"/>
                </a:solidFill>
                <a:latin typeface="Trebuchet MS"/>
                <a:cs typeface="Trebuchet MS"/>
              </a:rPr>
              <a:t> </a:t>
            </a:r>
            <a:r>
              <a:rPr sz="2400" b="1" spc="-30" dirty="0">
                <a:solidFill>
                  <a:srgbClr val="330513"/>
                </a:solidFill>
                <a:latin typeface="Trebuchet MS"/>
                <a:cs typeface="Trebuchet MS"/>
              </a:rPr>
              <a:t>Order,</a:t>
            </a:r>
            <a:r>
              <a:rPr sz="2400" b="1" spc="-160" dirty="0">
                <a:solidFill>
                  <a:srgbClr val="330513"/>
                </a:solidFill>
                <a:latin typeface="Trebuchet MS"/>
                <a:cs typeface="Trebuchet MS"/>
              </a:rPr>
              <a:t> </a:t>
            </a:r>
            <a:r>
              <a:rPr sz="2400" b="1" spc="90" dirty="0">
                <a:solidFill>
                  <a:srgbClr val="330513"/>
                </a:solidFill>
                <a:latin typeface="Trebuchet MS"/>
                <a:cs typeface="Trebuchet MS"/>
              </a:rPr>
              <a:t>2020</a:t>
            </a:r>
            <a:endParaRPr sz="2400">
              <a:latin typeface="Trebuchet MS"/>
              <a:cs typeface="Trebuchet MS"/>
            </a:endParaRPr>
          </a:p>
          <a:p>
            <a:pPr marL="732155" marR="69215" indent="27305" algn="r">
              <a:lnSpc>
                <a:spcPct val="110100"/>
              </a:lnSpc>
              <a:spcBef>
                <a:spcPts val="650"/>
              </a:spcBef>
            </a:pPr>
            <a:r>
              <a:rPr sz="1400" i="1" dirty="0">
                <a:latin typeface="Arial"/>
                <a:cs typeface="Arial"/>
              </a:rPr>
              <a:t>The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Order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provides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for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specific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categories </a:t>
            </a:r>
            <a:r>
              <a:rPr sz="1400" i="1" dirty="0">
                <a:latin typeface="Arial"/>
                <a:cs typeface="Arial"/>
              </a:rPr>
              <a:t>of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persons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other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than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licensees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(under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25" dirty="0">
                <a:latin typeface="Arial"/>
                <a:cs typeface="Arial"/>
              </a:rPr>
              <a:t>the </a:t>
            </a:r>
            <a:r>
              <a:rPr sz="1400" i="1" dirty="0">
                <a:latin typeface="Arial"/>
                <a:cs typeface="Arial"/>
              </a:rPr>
              <a:t>FIA)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to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apply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to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the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Central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Bank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to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25" dirty="0">
                <a:latin typeface="Arial"/>
                <a:cs typeface="Arial"/>
              </a:rPr>
              <a:t>be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00282" y="6390657"/>
            <a:ext cx="820419" cy="2565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1400" spc="-170" dirty="0">
                <a:solidFill>
                  <a:srgbClr val="7D7D7D"/>
                </a:solidFill>
                <a:latin typeface="Arial Black"/>
                <a:cs typeface="Arial Black"/>
              </a:rPr>
              <a:t>PAGE</a:t>
            </a:r>
            <a:r>
              <a:rPr sz="1400" spc="-114" dirty="0">
                <a:solidFill>
                  <a:srgbClr val="7D7D7D"/>
                </a:solidFill>
                <a:latin typeface="Arial Black"/>
                <a:cs typeface="Arial Black"/>
              </a:rPr>
              <a:t> </a:t>
            </a:r>
            <a:r>
              <a:rPr sz="1400" spc="185" dirty="0">
                <a:solidFill>
                  <a:srgbClr val="7D7D7D"/>
                </a:solidFill>
                <a:latin typeface="Arial Black"/>
                <a:cs typeface="Arial Black"/>
              </a:rPr>
              <a:t>//</a:t>
            </a:r>
            <a:r>
              <a:rPr sz="1400" spc="60" dirty="0">
                <a:solidFill>
                  <a:srgbClr val="7D7D7D"/>
                </a:solidFill>
                <a:latin typeface="Arial Black"/>
                <a:cs typeface="Arial Black"/>
              </a:rPr>
              <a:t> </a:t>
            </a:r>
            <a:r>
              <a:rPr sz="2100" spc="-75" baseline="3968" dirty="0">
                <a:solidFill>
                  <a:srgbClr val="7D7D7D"/>
                </a:solidFill>
                <a:latin typeface="Tahoma"/>
                <a:cs typeface="Tahoma"/>
              </a:rPr>
              <a:t>4</a:t>
            </a:r>
            <a:endParaRPr sz="2100" baseline="3968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3046"/>
            <a:ext cx="12185904" cy="685190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941576"/>
            <a:ext cx="12192000" cy="2848610"/>
            <a:chOff x="0" y="1941576"/>
            <a:chExt cx="12192000" cy="28486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41576"/>
              <a:ext cx="12192000" cy="26243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70075" y="3288792"/>
              <a:ext cx="1847214" cy="1184275"/>
            </a:xfrm>
            <a:custGeom>
              <a:avLst/>
              <a:gdLst/>
              <a:ahLst/>
              <a:cxnLst/>
              <a:rect l="l" t="t" r="r" b="b"/>
              <a:pathLst>
                <a:path w="1847214" h="1184275">
                  <a:moveTo>
                    <a:pt x="0" y="1184148"/>
                  </a:moveTo>
                  <a:lnTo>
                    <a:pt x="1847088" y="1184148"/>
                  </a:lnTo>
                  <a:lnTo>
                    <a:pt x="1847088" y="0"/>
                  </a:lnTo>
                  <a:lnTo>
                    <a:pt x="0" y="0"/>
                  </a:lnTo>
                  <a:lnTo>
                    <a:pt x="0" y="1184148"/>
                  </a:lnTo>
                  <a:close/>
                </a:path>
              </a:pathLst>
            </a:custGeom>
            <a:solidFill>
              <a:srgbClr val="640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70075" y="4472940"/>
              <a:ext cx="1847214" cy="108585"/>
            </a:xfrm>
            <a:custGeom>
              <a:avLst/>
              <a:gdLst/>
              <a:ahLst/>
              <a:cxnLst/>
              <a:rect l="l" t="t" r="r" b="b"/>
              <a:pathLst>
                <a:path w="1847214" h="108585">
                  <a:moveTo>
                    <a:pt x="1847088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1847088" y="108204"/>
                  </a:lnTo>
                  <a:lnTo>
                    <a:pt x="1847088" y="0"/>
                  </a:lnTo>
                  <a:close/>
                </a:path>
              </a:pathLst>
            </a:custGeom>
            <a:solidFill>
              <a:srgbClr val="4A0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7164" y="2930652"/>
              <a:ext cx="1847214" cy="1542415"/>
            </a:xfrm>
            <a:custGeom>
              <a:avLst/>
              <a:gdLst/>
              <a:ahLst/>
              <a:cxnLst/>
              <a:rect l="l" t="t" r="r" b="b"/>
              <a:pathLst>
                <a:path w="1847214" h="1542414">
                  <a:moveTo>
                    <a:pt x="0" y="1542288"/>
                  </a:moveTo>
                  <a:lnTo>
                    <a:pt x="1847088" y="1542288"/>
                  </a:lnTo>
                  <a:lnTo>
                    <a:pt x="1847088" y="0"/>
                  </a:lnTo>
                  <a:lnTo>
                    <a:pt x="0" y="0"/>
                  </a:lnTo>
                  <a:lnTo>
                    <a:pt x="0" y="1542288"/>
                  </a:lnTo>
                  <a:close/>
                </a:path>
              </a:pathLst>
            </a:custGeom>
            <a:solidFill>
              <a:srgbClr val="971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17164" y="4472940"/>
              <a:ext cx="1847214" cy="108585"/>
            </a:xfrm>
            <a:custGeom>
              <a:avLst/>
              <a:gdLst/>
              <a:ahLst/>
              <a:cxnLst/>
              <a:rect l="l" t="t" r="r" b="b"/>
              <a:pathLst>
                <a:path w="1847214" h="108585">
                  <a:moveTo>
                    <a:pt x="1847088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1847088" y="108204"/>
                  </a:lnTo>
                  <a:lnTo>
                    <a:pt x="1847088" y="0"/>
                  </a:lnTo>
                  <a:close/>
                </a:path>
              </a:pathLst>
            </a:custGeom>
            <a:solidFill>
              <a:srgbClr val="710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64252" y="3288792"/>
              <a:ext cx="1847214" cy="1184275"/>
            </a:xfrm>
            <a:custGeom>
              <a:avLst/>
              <a:gdLst/>
              <a:ahLst/>
              <a:cxnLst/>
              <a:rect l="l" t="t" r="r" b="b"/>
              <a:pathLst>
                <a:path w="1847215" h="1184275">
                  <a:moveTo>
                    <a:pt x="0" y="1184148"/>
                  </a:moveTo>
                  <a:lnTo>
                    <a:pt x="1847088" y="1184148"/>
                  </a:lnTo>
                  <a:lnTo>
                    <a:pt x="1847088" y="0"/>
                  </a:lnTo>
                  <a:lnTo>
                    <a:pt x="0" y="0"/>
                  </a:lnTo>
                  <a:lnTo>
                    <a:pt x="0" y="1184148"/>
                  </a:lnTo>
                  <a:close/>
                </a:path>
              </a:pathLst>
            </a:custGeom>
            <a:solidFill>
              <a:srgbClr val="640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64252" y="4472940"/>
              <a:ext cx="1847214" cy="108585"/>
            </a:xfrm>
            <a:custGeom>
              <a:avLst/>
              <a:gdLst/>
              <a:ahLst/>
              <a:cxnLst/>
              <a:rect l="l" t="t" r="r" b="b"/>
              <a:pathLst>
                <a:path w="1847215" h="108585">
                  <a:moveTo>
                    <a:pt x="1847088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1847088" y="108204"/>
                  </a:lnTo>
                  <a:lnTo>
                    <a:pt x="1847088" y="0"/>
                  </a:lnTo>
                  <a:close/>
                </a:path>
              </a:pathLst>
            </a:custGeom>
            <a:solidFill>
              <a:srgbClr val="4A0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11340" y="3288792"/>
              <a:ext cx="1849120" cy="1184275"/>
            </a:xfrm>
            <a:custGeom>
              <a:avLst/>
              <a:gdLst/>
              <a:ahLst/>
              <a:cxnLst/>
              <a:rect l="l" t="t" r="r" b="b"/>
              <a:pathLst>
                <a:path w="1849120" h="1184275">
                  <a:moveTo>
                    <a:pt x="0" y="1184148"/>
                  </a:moveTo>
                  <a:lnTo>
                    <a:pt x="1848611" y="1184148"/>
                  </a:lnTo>
                  <a:lnTo>
                    <a:pt x="1848611" y="0"/>
                  </a:lnTo>
                  <a:lnTo>
                    <a:pt x="0" y="0"/>
                  </a:lnTo>
                  <a:lnTo>
                    <a:pt x="0" y="1184148"/>
                  </a:lnTo>
                  <a:close/>
                </a:path>
              </a:pathLst>
            </a:custGeom>
            <a:solidFill>
              <a:srgbClr val="971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11340" y="3288791"/>
              <a:ext cx="3695700" cy="1292860"/>
            </a:xfrm>
            <a:custGeom>
              <a:avLst/>
              <a:gdLst/>
              <a:ahLst/>
              <a:cxnLst/>
              <a:rect l="l" t="t" r="r" b="b"/>
              <a:pathLst>
                <a:path w="3695700" h="1292860">
                  <a:moveTo>
                    <a:pt x="1848612" y="1184148"/>
                  </a:moveTo>
                  <a:lnTo>
                    <a:pt x="0" y="1184148"/>
                  </a:lnTo>
                  <a:lnTo>
                    <a:pt x="0" y="1292352"/>
                  </a:lnTo>
                  <a:lnTo>
                    <a:pt x="1848612" y="1292352"/>
                  </a:lnTo>
                  <a:lnTo>
                    <a:pt x="1848612" y="1184148"/>
                  </a:lnTo>
                  <a:close/>
                </a:path>
                <a:path w="3695700" h="1292860">
                  <a:moveTo>
                    <a:pt x="3695700" y="0"/>
                  </a:moveTo>
                  <a:lnTo>
                    <a:pt x="1848612" y="0"/>
                  </a:lnTo>
                  <a:lnTo>
                    <a:pt x="1848612" y="1184148"/>
                  </a:lnTo>
                  <a:lnTo>
                    <a:pt x="3695700" y="1184148"/>
                  </a:lnTo>
                  <a:lnTo>
                    <a:pt x="3695700" y="0"/>
                  </a:lnTo>
                  <a:close/>
                </a:path>
              </a:pathLst>
            </a:custGeom>
            <a:solidFill>
              <a:srgbClr val="710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59952" y="4472940"/>
              <a:ext cx="1847214" cy="108585"/>
            </a:xfrm>
            <a:custGeom>
              <a:avLst/>
              <a:gdLst/>
              <a:ahLst/>
              <a:cxnLst/>
              <a:rect l="l" t="t" r="r" b="b"/>
              <a:pathLst>
                <a:path w="1847215" h="108585">
                  <a:moveTo>
                    <a:pt x="1847088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1847088" y="108204"/>
                  </a:lnTo>
                  <a:lnTo>
                    <a:pt x="1847088" y="0"/>
                  </a:lnTo>
                  <a:close/>
                </a:path>
              </a:pathLst>
            </a:custGeom>
            <a:solidFill>
              <a:srgbClr val="4A0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55876" y="4504944"/>
              <a:ext cx="477520" cy="253365"/>
            </a:xfrm>
            <a:custGeom>
              <a:avLst/>
              <a:gdLst/>
              <a:ahLst/>
              <a:cxnLst/>
              <a:rect l="l" t="t" r="r" b="b"/>
              <a:pathLst>
                <a:path w="477519" h="253364">
                  <a:moveTo>
                    <a:pt x="477012" y="0"/>
                  </a:moveTo>
                  <a:lnTo>
                    <a:pt x="0" y="0"/>
                  </a:lnTo>
                  <a:lnTo>
                    <a:pt x="238506" y="252983"/>
                  </a:lnTo>
                  <a:lnTo>
                    <a:pt x="477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55876" y="4504944"/>
              <a:ext cx="477520" cy="253365"/>
            </a:xfrm>
            <a:custGeom>
              <a:avLst/>
              <a:gdLst/>
              <a:ahLst/>
              <a:cxnLst/>
              <a:rect l="l" t="t" r="r" b="b"/>
              <a:pathLst>
                <a:path w="477519" h="253364">
                  <a:moveTo>
                    <a:pt x="0" y="0"/>
                  </a:moveTo>
                  <a:lnTo>
                    <a:pt x="238506" y="252983"/>
                  </a:lnTo>
                  <a:lnTo>
                    <a:pt x="477012" y="0"/>
                  </a:lnTo>
                  <a:lnTo>
                    <a:pt x="0" y="0"/>
                  </a:lnTo>
                  <a:close/>
                </a:path>
              </a:pathLst>
            </a:custGeom>
            <a:ln w="64008">
              <a:solidFill>
                <a:srgbClr val="4A08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02964" y="4504944"/>
              <a:ext cx="477520" cy="253365"/>
            </a:xfrm>
            <a:custGeom>
              <a:avLst/>
              <a:gdLst/>
              <a:ahLst/>
              <a:cxnLst/>
              <a:rect l="l" t="t" r="r" b="b"/>
              <a:pathLst>
                <a:path w="477520" h="253364">
                  <a:moveTo>
                    <a:pt x="477012" y="0"/>
                  </a:moveTo>
                  <a:lnTo>
                    <a:pt x="0" y="0"/>
                  </a:lnTo>
                  <a:lnTo>
                    <a:pt x="238506" y="252983"/>
                  </a:lnTo>
                  <a:lnTo>
                    <a:pt x="477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02964" y="4504944"/>
              <a:ext cx="477520" cy="253365"/>
            </a:xfrm>
            <a:custGeom>
              <a:avLst/>
              <a:gdLst/>
              <a:ahLst/>
              <a:cxnLst/>
              <a:rect l="l" t="t" r="r" b="b"/>
              <a:pathLst>
                <a:path w="477520" h="253364">
                  <a:moveTo>
                    <a:pt x="0" y="0"/>
                  </a:moveTo>
                  <a:lnTo>
                    <a:pt x="238506" y="252983"/>
                  </a:lnTo>
                  <a:lnTo>
                    <a:pt x="477012" y="0"/>
                  </a:lnTo>
                  <a:lnTo>
                    <a:pt x="0" y="0"/>
                  </a:lnTo>
                  <a:close/>
                </a:path>
              </a:pathLst>
            </a:custGeom>
            <a:ln w="64008">
              <a:solidFill>
                <a:srgbClr val="9713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50052" y="4504944"/>
              <a:ext cx="477520" cy="253365"/>
            </a:xfrm>
            <a:custGeom>
              <a:avLst/>
              <a:gdLst/>
              <a:ahLst/>
              <a:cxnLst/>
              <a:rect l="l" t="t" r="r" b="b"/>
              <a:pathLst>
                <a:path w="477520" h="253364">
                  <a:moveTo>
                    <a:pt x="477012" y="0"/>
                  </a:moveTo>
                  <a:lnTo>
                    <a:pt x="0" y="0"/>
                  </a:lnTo>
                  <a:lnTo>
                    <a:pt x="238506" y="252983"/>
                  </a:lnTo>
                  <a:lnTo>
                    <a:pt x="477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50052" y="4504944"/>
              <a:ext cx="477520" cy="253365"/>
            </a:xfrm>
            <a:custGeom>
              <a:avLst/>
              <a:gdLst/>
              <a:ahLst/>
              <a:cxnLst/>
              <a:rect l="l" t="t" r="r" b="b"/>
              <a:pathLst>
                <a:path w="477520" h="253364">
                  <a:moveTo>
                    <a:pt x="0" y="0"/>
                  </a:moveTo>
                  <a:lnTo>
                    <a:pt x="238506" y="252983"/>
                  </a:lnTo>
                  <a:lnTo>
                    <a:pt x="477012" y="0"/>
                  </a:lnTo>
                  <a:lnTo>
                    <a:pt x="0" y="0"/>
                  </a:lnTo>
                  <a:close/>
                </a:path>
              </a:pathLst>
            </a:custGeom>
            <a:ln w="64008">
              <a:solidFill>
                <a:srgbClr val="640C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97140" y="4504944"/>
              <a:ext cx="477520" cy="253365"/>
            </a:xfrm>
            <a:custGeom>
              <a:avLst/>
              <a:gdLst/>
              <a:ahLst/>
              <a:cxnLst/>
              <a:rect l="l" t="t" r="r" b="b"/>
              <a:pathLst>
                <a:path w="477520" h="253364">
                  <a:moveTo>
                    <a:pt x="477011" y="0"/>
                  </a:moveTo>
                  <a:lnTo>
                    <a:pt x="0" y="0"/>
                  </a:lnTo>
                  <a:lnTo>
                    <a:pt x="238505" y="252983"/>
                  </a:lnTo>
                  <a:lnTo>
                    <a:pt x="4770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97140" y="4504944"/>
              <a:ext cx="477520" cy="253365"/>
            </a:xfrm>
            <a:custGeom>
              <a:avLst/>
              <a:gdLst/>
              <a:ahLst/>
              <a:cxnLst/>
              <a:rect l="l" t="t" r="r" b="b"/>
              <a:pathLst>
                <a:path w="477520" h="253364">
                  <a:moveTo>
                    <a:pt x="0" y="0"/>
                  </a:moveTo>
                  <a:lnTo>
                    <a:pt x="238505" y="252983"/>
                  </a:lnTo>
                  <a:lnTo>
                    <a:pt x="477011" y="0"/>
                  </a:lnTo>
                  <a:lnTo>
                    <a:pt x="0" y="0"/>
                  </a:lnTo>
                  <a:close/>
                </a:path>
              </a:pathLst>
            </a:custGeom>
            <a:ln w="64008">
              <a:solidFill>
                <a:srgbClr val="710D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444228" y="4504944"/>
              <a:ext cx="477520" cy="253365"/>
            </a:xfrm>
            <a:custGeom>
              <a:avLst/>
              <a:gdLst/>
              <a:ahLst/>
              <a:cxnLst/>
              <a:rect l="l" t="t" r="r" b="b"/>
              <a:pathLst>
                <a:path w="477520" h="253364">
                  <a:moveTo>
                    <a:pt x="477012" y="0"/>
                  </a:moveTo>
                  <a:lnTo>
                    <a:pt x="0" y="0"/>
                  </a:lnTo>
                  <a:lnTo>
                    <a:pt x="238505" y="252983"/>
                  </a:lnTo>
                  <a:lnTo>
                    <a:pt x="477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444228" y="4504944"/>
              <a:ext cx="477520" cy="253365"/>
            </a:xfrm>
            <a:custGeom>
              <a:avLst/>
              <a:gdLst/>
              <a:ahLst/>
              <a:cxnLst/>
              <a:rect l="l" t="t" r="r" b="b"/>
              <a:pathLst>
                <a:path w="477520" h="253364">
                  <a:moveTo>
                    <a:pt x="0" y="0"/>
                  </a:moveTo>
                  <a:lnTo>
                    <a:pt x="238505" y="252983"/>
                  </a:lnTo>
                  <a:lnTo>
                    <a:pt x="477012" y="0"/>
                  </a:lnTo>
                  <a:lnTo>
                    <a:pt x="0" y="0"/>
                  </a:lnTo>
                  <a:close/>
                </a:path>
              </a:pathLst>
            </a:custGeom>
            <a:ln w="64008">
              <a:solidFill>
                <a:srgbClr val="4A08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49780" y="3543299"/>
              <a:ext cx="7927975" cy="706120"/>
            </a:xfrm>
            <a:custGeom>
              <a:avLst/>
              <a:gdLst/>
              <a:ahLst/>
              <a:cxnLst/>
              <a:rect l="l" t="t" r="r" b="b"/>
              <a:pathLst>
                <a:path w="7927975" h="706120">
                  <a:moveTo>
                    <a:pt x="489204" y="304546"/>
                  </a:moveTo>
                  <a:lnTo>
                    <a:pt x="487591" y="288417"/>
                  </a:lnTo>
                  <a:lnTo>
                    <a:pt x="481266" y="224790"/>
                  </a:lnTo>
                  <a:lnTo>
                    <a:pt x="481164" y="223774"/>
                  </a:lnTo>
                  <a:lnTo>
                    <a:pt x="464502" y="183426"/>
                  </a:lnTo>
                  <a:lnTo>
                    <a:pt x="455041" y="181737"/>
                  </a:lnTo>
                  <a:lnTo>
                    <a:pt x="441325" y="181737"/>
                  </a:lnTo>
                  <a:lnTo>
                    <a:pt x="441325" y="288417"/>
                  </a:lnTo>
                  <a:lnTo>
                    <a:pt x="372872" y="288417"/>
                  </a:lnTo>
                  <a:lnTo>
                    <a:pt x="372872" y="330454"/>
                  </a:lnTo>
                  <a:lnTo>
                    <a:pt x="372872" y="585724"/>
                  </a:lnTo>
                  <a:lnTo>
                    <a:pt x="116332" y="585724"/>
                  </a:lnTo>
                  <a:lnTo>
                    <a:pt x="116332" y="330454"/>
                  </a:lnTo>
                  <a:lnTo>
                    <a:pt x="188214" y="330454"/>
                  </a:lnTo>
                  <a:lnTo>
                    <a:pt x="188214" y="517779"/>
                  </a:lnTo>
                  <a:lnTo>
                    <a:pt x="194945" y="524256"/>
                  </a:lnTo>
                  <a:lnTo>
                    <a:pt x="205232" y="524256"/>
                  </a:lnTo>
                  <a:lnTo>
                    <a:pt x="212090" y="517779"/>
                  </a:lnTo>
                  <a:lnTo>
                    <a:pt x="212090" y="330454"/>
                  </a:lnTo>
                  <a:lnTo>
                    <a:pt x="280543" y="330454"/>
                  </a:lnTo>
                  <a:lnTo>
                    <a:pt x="280543" y="517779"/>
                  </a:lnTo>
                  <a:lnTo>
                    <a:pt x="283972" y="524256"/>
                  </a:lnTo>
                  <a:lnTo>
                    <a:pt x="297688" y="524256"/>
                  </a:lnTo>
                  <a:lnTo>
                    <a:pt x="300990" y="517779"/>
                  </a:lnTo>
                  <a:lnTo>
                    <a:pt x="300990" y="330454"/>
                  </a:lnTo>
                  <a:lnTo>
                    <a:pt x="372872" y="330454"/>
                  </a:lnTo>
                  <a:lnTo>
                    <a:pt x="372872" y="288417"/>
                  </a:lnTo>
                  <a:lnTo>
                    <a:pt x="47879" y="288417"/>
                  </a:lnTo>
                  <a:lnTo>
                    <a:pt x="54622" y="224790"/>
                  </a:lnTo>
                  <a:lnTo>
                    <a:pt x="54737" y="223774"/>
                  </a:lnTo>
                  <a:lnTo>
                    <a:pt x="434467" y="223774"/>
                  </a:lnTo>
                  <a:lnTo>
                    <a:pt x="441210" y="287413"/>
                  </a:lnTo>
                  <a:lnTo>
                    <a:pt x="441325" y="288417"/>
                  </a:lnTo>
                  <a:lnTo>
                    <a:pt x="441325" y="181737"/>
                  </a:lnTo>
                  <a:lnTo>
                    <a:pt x="324993" y="181737"/>
                  </a:lnTo>
                  <a:lnTo>
                    <a:pt x="317207" y="162433"/>
                  </a:lnTo>
                  <a:lnTo>
                    <a:pt x="315099" y="157213"/>
                  </a:lnTo>
                  <a:lnTo>
                    <a:pt x="297192" y="137782"/>
                  </a:lnTo>
                  <a:lnTo>
                    <a:pt x="277114" y="126961"/>
                  </a:lnTo>
                  <a:lnTo>
                    <a:pt x="277114" y="181737"/>
                  </a:lnTo>
                  <a:lnTo>
                    <a:pt x="215519" y="181737"/>
                  </a:lnTo>
                  <a:lnTo>
                    <a:pt x="219849" y="173316"/>
                  </a:lnTo>
                  <a:lnTo>
                    <a:pt x="227063" y="167284"/>
                  </a:lnTo>
                  <a:lnTo>
                    <a:pt x="236194" y="163652"/>
                  </a:lnTo>
                  <a:lnTo>
                    <a:pt x="246253" y="162433"/>
                  </a:lnTo>
                  <a:lnTo>
                    <a:pt x="256374" y="163652"/>
                  </a:lnTo>
                  <a:lnTo>
                    <a:pt x="265531" y="167284"/>
                  </a:lnTo>
                  <a:lnTo>
                    <a:pt x="272770" y="173316"/>
                  </a:lnTo>
                  <a:lnTo>
                    <a:pt x="277114" y="181737"/>
                  </a:lnTo>
                  <a:lnTo>
                    <a:pt x="277114" y="126961"/>
                  </a:lnTo>
                  <a:lnTo>
                    <a:pt x="273494" y="125006"/>
                  </a:lnTo>
                  <a:lnTo>
                    <a:pt x="246253" y="120396"/>
                  </a:lnTo>
                  <a:lnTo>
                    <a:pt x="217627" y="125006"/>
                  </a:lnTo>
                  <a:lnTo>
                    <a:pt x="194132" y="137782"/>
                  </a:lnTo>
                  <a:lnTo>
                    <a:pt x="177038" y="157213"/>
                  </a:lnTo>
                  <a:lnTo>
                    <a:pt x="167640" y="181737"/>
                  </a:lnTo>
                  <a:lnTo>
                    <a:pt x="34163" y="181737"/>
                  </a:lnTo>
                  <a:lnTo>
                    <a:pt x="0" y="307848"/>
                  </a:lnTo>
                  <a:lnTo>
                    <a:pt x="0" y="314325"/>
                  </a:lnTo>
                  <a:lnTo>
                    <a:pt x="3429" y="317500"/>
                  </a:lnTo>
                  <a:lnTo>
                    <a:pt x="6858" y="323977"/>
                  </a:lnTo>
                  <a:lnTo>
                    <a:pt x="10287" y="327152"/>
                  </a:lnTo>
                  <a:lnTo>
                    <a:pt x="17145" y="330454"/>
                  </a:lnTo>
                  <a:lnTo>
                    <a:pt x="71882" y="330454"/>
                  </a:lnTo>
                  <a:lnTo>
                    <a:pt x="71882" y="608330"/>
                  </a:lnTo>
                  <a:lnTo>
                    <a:pt x="73672" y="617334"/>
                  </a:lnTo>
                  <a:lnTo>
                    <a:pt x="78676" y="624497"/>
                  </a:lnTo>
                  <a:lnTo>
                    <a:pt x="86233" y="629234"/>
                  </a:lnTo>
                  <a:lnTo>
                    <a:pt x="95758" y="630936"/>
                  </a:lnTo>
                  <a:lnTo>
                    <a:pt x="396875" y="630936"/>
                  </a:lnTo>
                  <a:lnTo>
                    <a:pt x="405790" y="629234"/>
                  </a:lnTo>
                  <a:lnTo>
                    <a:pt x="412191" y="624497"/>
                  </a:lnTo>
                  <a:lnTo>
                    <a:pt x="416026" y="617334"/>
                  </a:lnTo>
                  <a:lnTo>
                    <a:pt x="417322" y="608330"/>
                  </a:lnTo>
                  <a:lnTo>
                    <a:pt x="417322" y="585724"/>
                  </a:lnTo>
                  <a:lnTo>
                    <a:pt x="417322" y="330454"/>
                  </a:lnTo>
                  <a:lnTo>
                    <a:pt x="468630" y="330454"/>
                  </a:lnTo>
                  <a:lnTo>
                    <a:pt x="476173" y="328726"/>
                  </a:lnTo>
                  <a:lnTo>
                    <a:pt x="482752" y="323977"/>
                  </a:lnTo>
                  <a:lnTo>
                    <a:pt x="487426" y="316801"/>
                  </a:lnTo>
                  <a:lnTo>
                    <a:pt x="489204" y="307848"/>
                  </a:lnTo>
                  <a:lnTo>
                    <a:pt x="489204" y="304546"/>
                  </a:lnTo>
                  <a:close/>
                </a:path>
                <a:path w="7927975" h="706120">
                  <a:moveTo>
                    <a:pt x="2372385" y="128244"/>
                  </a:moveTo>
                  <a:lnTo>
                    <a:pt x="2360218" y="83159"/>
                  </a:lnTo>
                  <a:lnTo>
                    <a:pt x="2339911" y="55702"/>
                  </a:lnTo>
                  <a:lnTo>
                    <a:pt x="2339911" y="129730"/>
                  </a:lnTo>
                  <a:lnTo>
                    <a:pt x="2339797" y="139052"/>
                  </a:lnTo>
                  <a:lnTo>
                    <a:pt x="2339695" y="144018"/>
                  </a:lnTo>
                  <a:lnTo>
                    <a:pt x="2339657" y="146405"/>
                  </a:lnTo>
                  <a:lnTo>
                    <a:pt x="2335911" y="162013"/>
                  </a:lnTo>
                  <a:lnTo>
                    <a:pt x="2329116" y="176110"/>
                  </a:lnTo>
                  <a:lnTo>
                    <a:pt x="2319655" y="187960"/>
                  </a:lnTo>
                  <a:lnTo>
                    <a:pt x="2291207" y="216027"/>
                  </a:lnTo>
                  <a:lnTo>
                    <a:pt x="2291207" y="203962"/>
                  </a:lnTo>
                  <a:lnTo>
                    <a:pt x="2288311" y="187960"/>
                  </a:lnTo>
                  <a:lnTo>
                    <a:pt x="2287155" y="181584"/>
                  </a:lnTo>
                  <a:lnTo>
                    <a:pt x="2278570" y="159753"/>
                  </a:lnTo>
                  <a:lnTo>
                    <a:pt x="2266162" y="139052"/>
                  </a:lnTo>
                  <a:lnTo>
                    <a:pt x="2259355" y="130683"/>
                  </a:lnTo>
                  <a:lnTo>
                    <a:pt x="2259355" y="209499"/>
                  </a:lnTo>
                  <a:lnTo>
                    <a:pt x="2258060" y="231013"/>
                  </a:lnTo>
                  <a:lnTo>
                    <a:pt x="2251037" y="251015"/>
                  </a:lnTo>
                  <a:lnTo>
                    <a:pt x="2238502" y="267970"/>
                  </a:lnTo>
                  <a:lnTo>
                    <a:pt x="2112772" y="392049"/>
                  </a:lnTo>
                  <a:lnTo>
                    <a:pt x="2112772" y="379984"/>
                  </a:lnTo>
                  <a:lnTo>
                    <a:pt x="2110968" y="370078"/>
                  </a:lnTo>
                  <a:lnTo>
                    <a:pt x="2110867" y="369506"/>
                  </a:lnTo>
                  <a:lnTo>
                    <a:pt x="2108200" y="359029"/>
                  </a:lnTo>
                  <a:lnTo>
                    <a:pt x="2104771" y="348564"/>
                  </a:lnTo>
                  <a:lnTo>
                    <a:pt x="2100580" y="338074"/>
                  </a:lnTo>
                  <a:lnTo>
                    <a:pt x="2115058" y="323977"/>
                  </a:lnTo>
                  <a:lnTo>
                    <a:pt x="2254758" y="187960"/>
                  </a:lnTo>
                  <a:lnTo>
                    <a:pt x="2259355" y="209499"/>
                  </a:lnTo>
                  <a:lnTo>
                    <a:pt x="2259355" y="130683"/>
                  </a:lnTo>
                  <a:lnTo>
                    <a:pt x="2250694" y="120015"/>
                  </a:lnTo>
                  <a:lnTo>
                    <a:pt x="2248662" y="118389"/>
                  </a:lnTo>
                  <a:lnTo>
                    <a:pt x="2248662" y="171958"/>
                  </a:lnTo>
                  <a:lnTo>
                    <a:pt x="2092452" y="323977"/>
                  </a:lnTo>
                  <a:lnTo>
                    <a:pt x="2087918" y="316560"/>
                  </a:lnTo>
                  <a:lnTo>
                    <a:pt x="2083155" y="309295"/>
                  </a:lnTo>
                  <a:lnTo>
                    <a:pt x="2080082" y="305181"/>
                  </a:lnTo>
                  <a:lnTo>
                    <a:pt x="2080082" y="381533"/>
                  </a:lnTo>
                  <a:lnTo>
                    <a:pt x="2077250" y="412864"/>
                  </a:lnTo>
                  <a:lnTo>
                    <a:pt x="2062099" y="440055"/>
                  </a:lnTo>
                  <a:lnTo>
                    <a:pt x="2062099" y="442087"/>
                  </a:lnTo>
                  <a:lnTo>
                    <a:pt x="2058035" y="442087"/>
                  </a:lnTo>
                  <a:lnTo>
                    <a:pt x="1997202" y="458089"/>
                  </a:lnTo>
                  <a:lnTo>
                    <a:pt x="1995411" y="442087"/>
                  </a:lnTo>
                  <a:lnTo>
                    <a:pt x="1995360" y="441604"/>
                  </a:lnTo>
                  <a:lnTo>
                    <a:pt x="1990090" y="425526"/>
                  </a:lnTo>
                  <a:lnTo>
                    <a:pt x="1981771" y="410197"/>
                  </a:lnTo>
                  <a:lnTo>
                    <a:pt x="1980946" y="409130"/>
                  </a:lnTo>
                  <a:lnTo>
                    <a:pt x="1980946" y="462026"/>
                  </a:lnTo>
                  <a:lnTo>
                    <a:pt x="1920113" y="478028"/>
                  </a:lnTo>
                  <a:lnTo>
                    <a:pt x="1918081" y="478028"/>
                  </a:lnTo>
                  <a:lnTo>
                    <a:pt x="1914017" y="480060"/>
                  </a:lnTo>
                  <a:lnTo>
                    <a:pt x="1909953" y="480060"/>
                  </a:lnTo>
                  <a:lnTo>
                    <a:pt x="1900161" y="478282"/>
                  </a:lnTo>
                  <a:lnTo>
                    <a:pt x="1892490" y="473303"/>
                  </a:lnTo>
                  <a:lnTo>
                    <a:pt x="1887474" y="465709"/>
                  </a:lnTo>
                  <a:lnTo>
                    <a:pt x="1885696" y="456057"/>
                  </a:lnTo>
                  <a:lnTo>
                    <a:pt x="1885696" y="454025"/>
                  </a:lnTo>
                  <a:lnTo>
                    <a:pt x="1887537" y="448246"/>
                  </a:lnTo>
                  <a:lnTo>
                    <a:pt x="1903857" y="386080"/>
                  </a:lnTo>
                  <a:lnTo>
                    <a:pt x="1945805" y="397878"/>
                  </a:lnTo>
                  <a:lnTo>
                    <a:pt x="1976615" y="434276"/>
                  </a:lnTo>
                  <a:lnTo>
                    <a:pt x="1980844" y="458089"/>
                  </a:lnTo>
                  <a:lnTo>
                    <a:pt x="1980946" y="462026"/>
                  </a:lnTo>
                  <a:lnTo>
                    <a:pt x="1980946" y="409130"/>
                  </a:lnTo>
                  <a:lnTo>
                    <a:pt x="1970786" y="395986"/>
                  </a:lnTo>
                  <a:lnTo>
                    <a:pt x="1924608" y="371881"/>
                  </a:lnTo>
                  <a:lnTo>
                    <a:pt x="1907921" y="370078"/>
                  </a:lnTo>
                  <a:lnTo>
                    <a:pt x="1924177" y="312039"/>
                  </a:lnTo>
                  <a:lnTo>
                    <a:pt x="1959178" y="288772"/>
                  </a:lnTo>
                  <a:lnTo>
                    <a:pt x="1989315" y="288251"/>
                  </a:lnTo>
                  <a:lnTo>
                    <a:pt x="2019846" y="298602"/>
                  </a:lnTo>
                  <a:lnTo>
                    <a:pt x="2047875" y="320040"/>
                  </a:lnTo>
                  <a:lnTo>
                    <a:pt x="2070366" y="349465"/>
                  </a:lnTo>
                  <a:lnTo>
                    <a:pt x="2080082" y="381533"/>
                  </a:lnTo>
                  <a:lnTo>
                    <a:pt x="2080082" y="305181"/>
                  </a:lnTo>
                  <a:lnTo>
                    <a:pt x="2077999" y="302387"/>
                  </a:lnTo>
                  <a:lnTo>
                    <a:pt x="2072259" y="296037"/>
                  </a:lnTo>
                  <a:lnTo>
                    <a:pt x="2064359" y="289242"/>
                  </a:lnTo>
                  <a:lnTo>
                    <a:pt x="2062924" y="288251"/>
                  </a:lnTo>
                  <a:lnTo>
                    <a:pt x="2055749" y="283273"/>
                  </a:lnTo>
                  <a:lnTo>
                    <a:pt x="2037715" y="272034"/>
                  </a:lnTo>
                  <a:lnTo>
                    <a:pt x="2043836" y="266065"/>
                  </a:lnTo>
                  <a:lnTo>
                    <a:pt x="2193925" y="120015"/>
                  </a:lnTo>
                  <a:lnTo>
                    <a:pt x="2202713" y="124587"/>
                  </a:lnTo>
                  <a:lnTo>
                    <a:pt x="2210917" y="129730"/>
                  </a:lnTo>
                  <a:lnTo>
                    <a:pt x="2218728" y="136017"/>
                  </a:lnTo>
                  <a:lnTo>
                    <a:pt x="2226310" y="144018"/>
                  </a:lnTo>
                  <a:lnTo>
                    <a:pt x="2233231" y="150368"/>
                  </a:lnTo>
                  <a:lnTo>
                    <a:pt x="2239010" y="157276"/>
                  </a:lnTo>
                  <a:lnTo>
                    <a:pt x="2244013" y="164541"/>
                  </a:lnTo>
                  <a:lnTo>
                    <a:pt x="2248662" y="171958"/>
                  </a:lnTo>
                  <a:lnTo>
                    <a:pt x="2248662" y="118389"/>
                  </a:lnTo>
                  <a:lnTo>
                    <a:pt x="2240026" y="111480"/>
                  </a:lnTo>
                  <a:lnTo>
                    <a:pt x="2229180" y="102781"/>
                  </a:lnTo>
                  <a:lnTo>
                    <a:pt x="2205037" y="90258"/>
                  </a:lnTo>
                  <a:lnTo>
                    <a:pt x="2179358" y="82600"/>
                  </a:lnTo>
                  <a:lnTo>
                    <a:pt x="2175637" y="82232"/>
                  </a:lnTo>
                  <a:lnTo>
                    <a:pt x="2175637" y="114046"/>
                  </a:lnTo>
                  <a:lnTo>
                    <a:pt x="2023491" y="266065"/>
                  </a:lnTo>
                  <a:lnTo>
                    <a:pt x="2011680" y="261937"/>
                  </a:lnTo>
                  <a:lnTo>
                    <a:pt x="2000224" y="258762"/>
                  </a:lnTo>
                  <a:lnTo>
                    <a:pt x="1988743" y="256743"/>
                  </a:lnTo>
                  <a:lnTo>
                    <a:pt x="1976882" y="256032"/>
                  </a:lnTo>
                  <a:lnTo>
                    <a:pt x="2102612" y="131953"/>
                  </a:lnTo>
                  <a:lnTo>
                    <a:pt x="2118029" y="119888"/>
                  </a:lnTo>
                  <a:lnTo>
                    <a:pt x="2136114" y="113245"/>
                  </a:lnTo>
                  <a:lnTo>
                    <a:pt x="2155698" y="111480"/>
                  </a:lnTo>
                  <a:lnTo>
                    <a:pt x="2175637" y="114046"/>
                  </a:lnTo>
                  <a:lnTo>
                    <a:pt x="2175637" y="82232"/>
                  </a:lnTo>
                  <a:lnTo>
                    <a:pt x="2191982" y="43802"/>
                  </a:lnTo>
                  <a:lnTo>
                    <a:pt x="2234438" y="32004"/>
                  </a:lnTo>
                  <a:lnTo>
                    <a:pt x="2253272" y="34188"/>
                  </a:lnTo>
                  <a:lnTo>
                    <a:pt x="2290902" y="50546"/>
                  </a:lnTo>
                  <a:lnTo>
                    <a:pt x="2319972" y="78562"/>
                  </a:lnTo>
                  <a:lnTo>
                    <a:pt x="2339911" y="129730"/>
                  </a:lnTo>
                  <a:lnTo>
                    <a:pt x="2339911" y="55702"/>
                  </a:lnTo>
                  <a:lnTo>
                    <a:pt x="2308618" y="24485"/>
                  </a:lnTo>
                  <a:lnTo>
                    <a:pt x="2260193" y="2908"/>
                  </a:lnTo>
                  <a:lnTo>
                    <a:pt x="2234438" y="0"/>
                  </a:lnTo>
                  <a:lnTo>
                    <a:pt x="2212441" y="1879"/>
                  </a:lnTo>
                  <a:lnTo>
                    <a:pt x="2192121" y="7518"/>
                  </a:lnTo>
                  <a:lnTo>
                    <a:pt x="2173694" y="16878"/>
                  </a:lnTo>
                  <a:lnTo>
                    <a:pt x="2157349" y="29972"/>
                  </a:lnTo>
                  <a:lnTo>
                    <a:pt x="2078355" y="107950"/>
                  </a:lnTo>
                  <a:lnTo>
                    <a:pt x="2078355" y="109982"/>
                  </a:lnTo>
                  <a:lnTo>
                    <a:pt x="1909953" y="275971"/>
                  </a:lnTo>
                  <a:lnTo>
                    <a:pt x="1855216" y="440055"/>
                  </a:lnTo>
                  <a:lnTo>
                    <a:pt x="1853184" y="450088"/>
                  </a:lnTo>
                  <a:lnTo>
                    <a:pt x="1853184" y="456057"/>
                  </a:lnTo>
                  <a:lnTo>
                    <a:pt x="1857781" y="477456"/>
                  </a:lnTo>
                  <a:lnTo>
                    <a:pt x="1870176" y="495300"/>
                  </a:lnTo>
                  <a:lnTo>
                    <a:pt x="1888274" y="507530"/>
                  </a:lnTo>
                  <a:lnTo>
                    <a:pt x="1909953" y="512064"/>
                  </a:lnTo>
                  <a:lnTo>
                    <a:pt x="1916049" y="512064"/>
                  </a:lnTo>
                  <a:lnTo>
                    <a:pt x="1928241" y="510032"/>
                  </a:lnTo>
                  <a:lnTo>
                    <a:pt x="2043252" y="480060"/>
                  </a:lnTo>
                  <a:lnTo>
                    <a:pt x="2066163" y="474091"/>
                  </a:lnTo>
                  <a:lnTo>
                    <a:pt x="2160384" y="392049"/>
                  </a:lnTo>
                  <a:lnTo>
                    <a:pt x="2336038" y="216027"/>
                  </a:lnTo>
                  <a:lnTo>
                    <a:pt x="2342007" y="210058"/>
                  </a:lnTo>
                  <a:lnTo>
                    <a:pt x="2366314" y="172237"/>
                  </a:lnTo>
                  <a:lnTo>
                    <a:pt x="2372385" y="128244"/>
                  </a:lnTo>
                  <a:close/>
                </a:path>
                <a:path w="7927975" h="706120">
                  <a:moveTo>
                    <a:pt x="4340352" y="548894"/>
                  </a:moveTo>
                  <a:lnTo>
                    <a:pt x="4272153" y="514858"/>
                  </a:lnTo>
                  <a:lnTo>
                    <a:pt x="3984498" y="644271"/>
                  </a:lnTo>
                  <a:lnTo>
                    <a:pt x="3696716" y="514858"/>
                  </a:lnTo>
                  <a:lnTo>
                    <a:pt x="3621024" y="548894"/>
                  </a:lnTo>
                  <a:lnTo>
                    <a:pt x="3984498" y="705612"/>
                  </a:lnTo>
                  <a:lnTo>
                    <a:pt x="4123779" y="644271"/>
                  </a:lnTo>
                  <a:lnTo>
                    <a:pt x="4340352" y="548894"/>
                  </a:lnTo>
                  <a:close/>
                </a:path>
                <a:path w="7927975" h="706120">
                  <a:moveTo>
                    <a:pt x="4340352" y="426339"/>
                  </a:moveTo>
                  <a:lnTo>
                    <a:pt x="4272153" y="392303"/>
                  </a:lnTo>
                  <a:lnTo>
                    <a:pt x="3984498" y="521716"/>
                  </a:lnTo>
                  <a:lnTo>
                    <a:pt x="3696716" y="392303"/>
                  </a:lnTo>
                  <a:lnTo>
                    <a:pt x="3621024" y="426339"/>
                  </a:lnTo>
                  <a:lnTo>
                    <a:pt x="3984498" y="589788"/>
                  </a:lnTo>
                  <a:lnTo>
                    <a:pt x="4132694" y="521716"/>
                  </a:lnTo>
                  <a:lnTo>
                    <a:pt x="4340352" y="426339"/>
                  </a:lnTo>
                  <a:close/>
                </a:path>
                <a:path w="7927975" h="706120">
                  <a:moveTo>
                    <a:pt x="4340352" y="303657"/>
                  </a:moveTo>
                  <a:lnTo>
                    <a:pt x="4226814" y="251510"/>
                  </a:lnTo>
                  <a:lnTo>
                    <a:pt x="4226814" y="303657"/>
                  </a:lnTo>
                  <a:lnTo>
                    <a:pt x="3984498" y="412750"/>
                  </a:lnTo>
                  <a:lnTo>
                    <a:pt x="3749802" y="303657"/>
                  </a:lnTo>
                  <a:lnTo>
                    <a:pt x="3984498" y="194691"/>
                  </a:lnTo>
                  <a:lnTo>
                    <a:pt x="4226814" y="303657"/>
                  </a:lnTo>
                  <a:lnTo>
                    <a:pt x="4226814" y="251510"/>
                  </a:lnTo>
                  <a:lnTo>
                    <a:pt x="4103116" y="194691"/>
                  </a:lnTo>
                  <a:lnTo>
                    <a:pt x="3984498" y="140208"/>
                  </a:lnTo>
                  <a:lnTo>
                    <a:pt x="3621024" y="303657"/>
                  </a:lnTo>
                  <a:lnTo>
                    <a:pt x="3984498" y="467233"/>
                  </a:lnTo>
                  <a:lnTo>
                    <a:pt x="4103014" y="412750"/>
                  </a:lnTo>
                  <a:lnTo>
                    <a:pt x="4340352" y="303657"/>
                  </a:lnTo>
                  <a:close/>
                </a:path>
                <a:path w="7927975" h="706120">
                  <a:moveTo>
                    <a:pt x="6012180" y="265303"/>
                  </a:moveTo>
                  <a:lnTo>
                    <a:pt x="6002706" y="230378"/>
                  </a:lnTo>
                  <a:lnTo>
                    <a:pt x="5978525" y="204241"/>
                  </a:lnTo>
                  <a:lnTo>
                    <a:pt x="5978525" y="265303"/>
                  </a:lnTo>
                  <a:lnTo>
                    <a:pt x="5978525" y="324866"/>
                  </a:lnTo>
                  <a:lnTo>
                    <a:pt x="5978525" y="588264"/>
                  </a:lnTo>
                  <a:lnTo>
                    <a:pt x="5968416" y="612495"/>
                  </a:lnTo>
                  <a:lnTo>
                    <a:pt x="5940272" y="633590"/>
                  </a:lnTo>
                  <a:lnTo>
                    <a:pt x="5897296" y="650240"/>
                  </a:lnTo>
                  <a:lnTo>
                    <a:pt x="5842711" y="661174"/>
                  </a:lnTo>
                  <a:lnTo>
                    <a:pt x="5779770" y="665099"/>
                  </a:lnTo>
                  <a:lnTo>
                    <a:pt x="5716816" y="661174"/>
                  </a:lnTo>
                  <a:lnTo>
                    <a:pt x="5662231" y="650240"/>
                  </a:lnTo>
                  <a:lnTo>
                    <a:pt x="5619254" y="633590"/>
                  </a:lnTo>
                  <a:lnTo>
                    <a:pt x="5591111" y="612495"/>
                  </a:lnTo>
                  <a:lnTo>
                    <a:pt x="5581015" y="588264"/>
                  </a:lnTo>
                  <a:lnTo>
                    <a:pt x="5581015" y="524002"/>
                  </a:lnTo>
                  <a:lnTo>
                    <a:pt x="5614657" y="547801"/>
                  </a:lnTo>
                  <a:lnTo>
                    <a:pt x="5662053" y="564959"/>
                  </a:lnTo>
                  <a:lnTo>
                    <a:pt x="5718619" y="575373"/>
                  </a:lnTo>
                  <a:lnTo>
                    <a:pt x="5779770" y="578866"/>
                  </a:lnTo>
                  <a:lnTo>
                    <a:pt x="5840908" y="575373"/>
                  </a:lnTo>
                  <a:lnTo>
                    <a:pt x="5897473" y="564959"/>
                  </a:lnTo>
                  <a:lnTo>
                    <a:pt x="5902566" y="563118"/>
                  </a:lnTo>
                  <a:lnTo>
                    <a:pt x="5944870" y="547801"/>
                  </a:lnTo>
                  <a:lnTo>
                    <a:pt x="5978525" y="524002"/>
                  </a:lnTo>
                  <a:lnTo>
                    <a:pt x="5978525" y="486283"/>
                  </a:lnTo>
                  <a:lnTo>
                    <a:pt x="5968416" y="510565"/>
                  </a:lnTo>
                  <a:lnTo>
                    <a:pt x="5940272" y="531660"/>
                  </a:lnTo>
                  <a:lnTo>
                    <a:pt x="5897296" y="548297"/>
                  </a:lnTo>
                  <a:lnTo>
                    <a:pt x="5842711" y="559206"/>
                  </a:lnTo>
                  <a:lnTo>
                    <a:pt x="5779770" y="563118"/>
                  </a:lnTo>
                  <a:lnTo>
                    <a:pt x="5716816" y="559206"/>
                  </a:lnTo>
                  <a:lnTo>
                    <a:pt x="5662231" y="548297"/>
                  </a:lnTo>
                  <a:lnTo>
                    <a:pt x="5619254" y="531660"/>
                  </a:lnTo>
                  <a:lnTo>
                    <a:pt x="5609044" y="524002"/>
                  </a:lnTo>
                  <a:lnTo>
                    <a:pt x="5591111" y="510565"/>
                  </a:lnTo>
                  <a:lnTo>
                    <a:pt x="5581015" y="486283"/>
                  </a:lnTo>
                  <a:lnTo>
                    <a:pt x="5581015" y="422021"/>
                  </a:lnTo>
                  <a:lnTo>
                    <a:pt x="5614657" y="445820"/>
                  </a:lnTo>
                  <a:lnTo>
                    <a:pt x="5662053" y="462978"/>
                  </a:lnTo>
                  <a:lnTo>
                    <a:pt x="5718619" y="473392"/>
                  </a:lnTo>
                  <a:lnTo>
                    <a:pt x="5779770" y="476885"/>
                  </a:lnTo>
                  <a:lnTo>
                    <a:pt x="5840908" y="473392"/>
                  </a:lnTo>
                  <a:lnTo>
                    <a:pt x="5897473" y="462978"/>
                  </a:lnTo>
                  <a:lnTo>
                    <a:pt x="5906770" y="459613"/>
                  </a:lnTo>
                  <a:lnTo>
                    <a:pt x="5944870" y="445820"/>
                  </a:lnTo>
                  <a:lnTo>
                    <a:pt x="5978525" y="422021"/>
                  </a:lnTo>
                  <a:lnTo>
                    <a:pt x="5978525" y="384429"/>
                  </a:lnTo>
                  <a:lnTo>
                    <a:pt x="5968416" y="408495"/>
                  </a:lnTo>
                  <a:lnTo>
                    <a:pt x="5940272" y="429171"/>
                  </a:lnTo>
                  <a:lnTo>
                    <a:pt x="5897296" y="445338"/>
                  </a:lnTo>
                  <a:lnTo>
                    <a:pt x="5842711" y="455853"/>
                  </a:lnTo>
                  <a:lnTo>
                    <a:pt x="5779770" y="459613"/>
                  </a:lnTo>
                  <a:lnTo>
                    <a:pt x="5716816" y="455853"/>
                  </a:lnTo>
                  <a:lnTo>
                    <a:pt x="5662231" y="445338"/>
                  </a:lnTo>
                  <a:lnTo>
                    <a:pt x="5619254" y="429171"/>
                  </a:lnTo>
                  <a:lnTo>
                    <a:pt x="5609539" y="422021"/>
                  </a:lnTo>
                  <a:lnTo>
                    <a:pt x="5591111" y="408495"/>
                  </a:lnTo>
                  <a:lnTo>
                    <a:pt x="5581015" y="384429"/>
                  </a:lnTo>
                  <a:lnTo>
                    <a:pt x="5581015" y="324866"/>
                  </a:lnTo>
                  <a:lnTo>
                    <a:pt x="5619369" y="347230"/>
                  </a:lnTo>
                  <a:lnTo>
                    <a:pt x="5667768" y="362864"/>
                  </a:lnTo>
                  <a:lnTo>
                    <a:pt x="5722467" y="372033"/>
                  </a:lnTo>
                  <a:lnTo>
                    <a:pt x="5779770" y="375031"/>
                  </a:lnTo>
                  <a:lnTo>
                    <a:pt x="5837059" y="372033"/>
                  </a:lnTo>
                  <a:lnTo>
                    <a:pt x="5891758" y="362864"/>
                  </a:lnTo>
                  <a:lnTo>
                    <a:pt x="5940158" y="347230"/>
                  </a:lnTo>
                  <a:lnTo>
                    <a:pt x="5951715" y="340487"/>
                  </a:lnTo>
                  <a:lnTo>
                    <a:pt x="5978525" y="324866"/>
                  </a:lnTo>
                  <a:lnTo>
                    <a:pt x="5978525" y="265303"/>
                  </a:lnTo>
                  <a:lnTo>
                    <a:pt x="5968416" y="289369"/>
                  </a:lnTo>
                  <a:lnTo>
                    <a:pt x="5940272" y="310045"/>
                  </a:lnTo>
                  <a:lnTo>
                    <a:pt x="5897296" y="326212"/>
                  </a:lnTo>
                  <a:lnTo>
                    <a:pt x="5842711" y="336727"/>
                  </a:lnTo>
                  <a:lnTo>
                    <a:pt x="5779770" y="340487"/>
                  </a:lnTo>
                  <a:lnTo>
                    <a:pt x="5716816" y="336727"/>
                  </a:lnTo>
                  <a:lnTo>
                    <a:pt x="5662231" y="326212"/>
                  </a:lnTo>
                  <a:lnTo>
                    <a:pt x="5658688" y="324866"/>
                  </a:lnTo>
                  <a:lnTo>
                    <a:pt x="5619254" y="310045"/>
                  </a:lnTo>
                  <a:lnTo>
                    <a:pt x="5591111" y="289369"/>
                  </a:lnTo>
                  <a:lnTo>
                    <a:pt x="5581015" y="265303"/>
                  </a:lnTo>
                  <a:lnTo>
                    <a:pt x="5591111" y="241033"/>
                  </a:lnTo>
                  <a:lnTo>
                    <a:pt x="5619254" y="219938"/>
                  </a:lnTo>
                  <a:lnTo>
                    <a:pt x="5662231" y="203301"/>
                  </a:lnTo>
                  <a:lnTo>
                    <a:pt x="5716816" y="192392"/>
                  </a:lnTo>
                  <a:lnTo>
                    <a:pt x="5779770" y="188468"/>
                  </a:lnTo>
                  <a:lnTo>
                    <a:pt x="5842711" y="192392"/>
                  </a:lnTo>
                  <a:lnTo>
                    <a:pt x="5897296" y="203301"/>
                  </a:lnTo>
                  <a:lnTo>
                    <a:pt x="5940272" y="219938"/>
                  </a:lnTo>
                  <a:lnTo>
                    <a:pt x="5968416" y="241033"/>
                  </a:lnTo>
                  <a:lnTo>
                    <a:pt x="5978525" y="265303"/>
                  </a:lnTo>
                  <a:lnTo>
                    <a:pt x="5978525" y="204241"/>
                  </a:lnTo>
                  <a:lnTo>
                    <a:pt x="5937834" y="180809"/>
                  </a:lnTo>
                  <a:lnTo>
                    <a:pt x="5889637" y="165735"/>
                  </a:lnTo>
                  <a:lnTo>
                    <a:pt x="5835739" y="156845"/>
                  </a:lnTo>
                  <a:lnTo>
                    <a:pt x="5779770" y="153924"/>
                  </a:lnTo>
                  <a:lnTo>
                    <a:pt x="5723788" y="156845"/>
                  </a:lnTo>
                  <a:lnTo>
                    <a:pt x="5669889" y="165735"/>
                  </a:lnTo>
                  <a:lnTo>
                    <a:pt x="5621693" y="180809"/>
                  </a:lnTo>
                  <a:lnTo>
                    <a:pt x="5582805" y="202285"/>
                  </a:lnTo>
                  <a:lnTo>
                    <a:pt x="5556821" y="230378"/>
                  </a:lnTo>
                  <a:lnTo>
                    <a:pt x="5547360" y="265303"/>
                  </a:lnTo>
                  <a:lnTo>
                    <a:pt x="5547360" y="588264"/>
                  </a:lnTo>
                  <a:lnTo>
                    <a:pt x="5582996" y="650240"/>
                  </a:lnTo>
                  <a:lnTo>
                    <a:pt x="5621693" y="671322"/>
                  </a:lnTo>
                  <a:lnTo>
                    <a:pt x="5669889" y="686257"/>
                  </a:lnTo>
                  <a:lnTo>
                    <a:pt x="5723788" y="695096"/>
                  </a:lnTo>
                  <a:lnTo>
                    <a:pt x="5779770" y="697992"/>
                  </a:lnTo>
                  <a:lnTo>
                    <a:pt x="5835739" y="695096"/>
                  </a:lnTo>
                  <a:lnTo>
                    <a:pt x="5889637" y="686257"/>
                  </a:lnTo>
                  <a:lnTo>
                    <a:pt x="5937834" y="671322"/>
                  </a:lnTo>
                  <a:lnTo>
                    <a:pt x="5949251" y="665099"/>
                  </a:lnTo>
                  <a:lnTo>
                    <a:pt x="5976531" y="650240"/>
                  </a:lnTo>
                  <a:lnTo>
                    <a:pt x="6002706" y="622503"/>
                  </a:lnTo>
                  <a:lnTo>
                    <a:pt x="6012180" y="588264"/>
                  </a:lnTo>
                  <a:lnTo>
                    <a:pt x="6012180" y="524002"/>
                  </a:lnTo>
                  <a:lnTo>
                    <a:pt x="6012180" y="422021"/>
                  </a:lnTo>
                  <a:lnTo>
                    <a:pt x="6012180" y="324866"/>
                  </a:lnTo>
                  <a:lnTo>
                    <a:pt x="6012180" y="265303"/>
                  </a:lnTo>
                  <a:close/>
                </a:path>
                <a:path w="7927975" h="706120">
                  <a:moveTo>
                    <a:pt x="7728585" y="437134"/>
                  </a:moveTo>
                  <a:lnTo>
                    <a:pt x="7718831" y="393217"/>
                  </a:lnTo>
                  <a:lnTo>
                    <a:pt x="7708430" y="379095"/>
                  </a:lnTo>
                  <a:lnTo>
                    <a:pt x="7692784" y="357873"/>
                  </a:lnTo>
                  <a:lnTo>
                    <a:pt x="7667244" y="341871"/>
                  </a:lnTo>
                  <a:lnTo>
                    <a:pt x="7667244" y="432308"/>
                  </a:lnTo>
                  <a:lnTo>
                    <a:pt x="7667244" y="442087"/>
                  </a:lnTo>
                  <a:lnTo>
                    <a:pt x="7590536" y="490474"/>
                  </a:lnTo>
                  <a:lnTo>
                    <a:pt x="7585456" y="490474"/>
                  </a:lnTo>
                  <a:lnTo>
                    <a:pt x="7580376" y="485648"/>
                  </a:lnTo>
                  <a:lnTo>
                    <a:pt x="7580376" y="383921"/>
                  </a:lnTo>
                  <a:lnTo>
                    <a:pt x="7585456" y="383921"/>
                  </a:lnTo>
                  <a:lnTo>
                    <a:pt x="7585456" y="379095"/>
                  </a:lnTo>
                  <a:lnTo>
                    <a:pt x="7667244" y="432308"/>
                  </a:lnTo>
                  <a:lnTo>
                    <a:pt x="7667244" y="341871"/>
                  </a:lnTo>
                  <a:lnTo>
                    <a:pt x="7610983" y="325755"/>
                  </a:lnTo>
                  <a:lnTo>
                    <a:pt x="7564602" y="334327"/>
                  </a:lnTo>
                  <a:lnTo>
                    <a:pt x="7527328" y="357873"/>
                  </a:lnTo>
                  <a:lnTo>
                    <a:pt x="7502512" y="393217"/>
                  </a:lnTo>
                  <a:lnTo>
                    <a:pt x="7493508" y="437134"/>
                  </a:lnTo>
                  <a:lnTo>
                    <a:pt x="7502512" y="479107"/>
                  </a:lnTo>
                  <a:lnTo>
                    <a:pt x="7527328" y="514705"/>
                  </a:lnTo>
                  <a:lnTo>
                    <a:pt x="7564602" y="539407"/>
                  </a:lnTo>
                  <a:lnTo>
                    <a:pt x="7610983" y="548640"/>
                  </a:lnTo>
                  <a:lnTo>
                    <a:pt x="7655230" y="539407"/>
                  </a:lnTo>
                  <a:lnTo>
                    <a:pt x="7692784" y="514705"/>
                  </a:lnTo>
                  <a:lnTo>
                    <a:pt x="7710500" y="490474"/>
                  </a:lnTo>
                  <a:lnTo>
                    <a:pt x="7718831" y="479107"/>
                  </a:lnTo>
                  <a:lnTo>
                    <a:pt x="7728585" y="437134"/>
                  </a:lnTo>
                  <a:close/>
                </a:path>
                <a:path w="7927975" h="706120">
                  <a:moveTo>
                    <a:pt x="7927848" y="146558"/>
                  </a:moveTo>
                  <a:lnTo>
                    <a:pt x="7917688" y="141732"/>
                  </a:lnTo>
                  <a:lnTo>
                    <a:pt x="7897241" y="141732"/>
                  </a:lnTo>
                  <a:lnTo>
                    <a:pt x="7897241" y="165989"/>
                  </a:lnTo>
                  <a:lnTo>
                    <a:pt x="7897241" y="495300"/>
                  </a:lnTo>
                  <a:lnTo>
                    <a:pt x="7871587" y="495300"/>
                  </a:lnTo>
                  <a:lnTo>
                    <a:pt x="7871587" y="219202"/>
                  </a:lnTo>
                  <a:lnTo>
                    <a:pt x="7871587" y="199898"/>
                  </a:lnTo>
                  <a:lnTo>
                    <a:pt x="7861427" y="195072"/>
                  </a:lnTo>
                  <a:lnTo>
                    <a:pt x="7840980" y="195072"/>
                  </a:lnTo>
                  <a:lnTo>
                    <a:pt x="7840980" y="219202"/>
                  </a:lnTo>
                  <a:lnTo>
                    <a:pt x="7840980" y="548640"/>
                  </a:lnTo>
                  <a:lnTo>
                    <a:pt x="7810373" y="548640"/>
                  </a:lnTo>
                  <a:lnTo>
                    <a:pt x="7810373" y="277368"/>
                  </a:lnTo>
                  <a:lnTo>
                    <a:pt x="7810373" y="257937"/>
                  </a:lnTo>
                  <a:lnTo>
                    <a:pt x="7805166" y="253111"/>
                  </a:lnTo>
                  <a:lnTo>
                    <a:pt x="7784719" y="253111"/>
                  </a:lnTo>
                  <a:lnTo>
                    <a:pt x="7784719" y="277368"/>
                  </a:lnTo>
                  <a:lnTo>
                    <a:pt x="7784719" y="606679"/>
                  </a:lnTo>
                  <a:lnTo>
                    <a:pt x="7437247" y="606679"/>
                  </a:lnTo>
                  <a:lnTo>
                    <a:pt x="7437247" y="277368"/>
                  </a:lnTo>
                  <a:lnTo>
                    <a:pt x="7784719" y="277368"/>
                  </a:lnTo>
                  <a:lnTo>
                    <a:pt x="7784719" y="253111"/>
                  </a:lnTo>
                  <a:lnTo>
                    <a:pt x="7493508" y="253111"/>
                  </a:lnTo>
                  <a:lnTo>
                    <a:pt x="7493508" y="219202"/>
                  </a:lnTo>
                  <a:lnTo>
                    <a:pt x="7840980" y="219202"/>
                  </a:lnTo>
                  <a:lnTo>
                    <a:pt x="7840980" y="195072"/>
                  </a:lnTo>
                  <a:lnTo>
                    <a:pt x="7549769" y="195072"/>
                  </a:lnTo>
                  <a:lnTo>
                    <a:pt x="7549769" y="165989"/>
                  </a:lnTo>
                  <a:lnTo>
                    <a:pt x="7897241" y="165989"/>
                  </a:lnTo>
                  <a:lnTo>
                    <a:pt x="7897241" y="141732"/>
                  </a:lnTo>
                  <a:lnTo>
                    <a:pt x="7529322" y="141732"/>
                  </a:lnTo>
                  <a:lnTo>
                    <a:pt x="7524115" y="146558"/>
                  </a:lnTo>
                  <a:lnTo>
                    <a:pt x="7524115" y="195072"/>
                  </a:lnTo>
                  <a:lnTo>
                    <a:pt x="7473061" y="195072"/>
                  </a:lnTo>
                  <a:lnTo>
                    <a:pt x="7467981" y="199898"/>
                  </a:lnTo>
                  <a:lnTo>
                    <a:pt x="7467981" y="253111"/>
                  </a:lnTo>
                  <a:lnTo>
                    <a:pt x="7411720" y="253111"/>
                  </a:lnTo>
                  <a:lnTo>
                    <a:pt x="7406640" y="257937"/>
                  </a:lnTo>
                  <a:lnTo>
                    <a:pt x="7406640" y="626110"/>
                  </a:lnTo>
                  <a:lnTo>
                    <a:pt x="7411720" y="630936"/>
                  </a:lnTo>
                  <a:lnTo>
                    <a:pt x="7805166" y="630936"/>
                  </a:lnTo>
                  <a:lnTo>
                    <a:pt x="7810373" y="626110"/>
                  </a:lnTo>
                  <a:lnTo>
                    <a:pt x="7810373" y="606679"/>
                  </a:lnTo>
                  <a:lnTo>
                    <a:pt x="7810373" y="577596"/>
                  </a:lnTo>
                  <a:lnTo>
                    <a:pt x="7861427" y="577596"/>
                  </a:lnTo>
                  <a:lnTo>
                    <a:pt x="7871587" y="567944"/>
                  </a:lnTo>
                  <a:lnTo>
                    <a:pt x="7871587" y="548640"/>
                  </a:lnTo>
                  <a:lnTo>
                    <a:pt x="7871587" y="524383"/>
                  </a:lnTo>
                  <a:lnTo>
                    <a:pt x="7917688" y="524383"/>
                  </a:lnTo>
                  <a:lnTo>
                    <a:pt x="7927848" y="519557"/>
                  </a:lnTo>
                  <a:lnTo>
                    <a:pt x="7927848" y="495300"/>
                  </a:lnTo>
                  <a:lnTo>
                    <a:pt x="7927848" y="165989"/>
                  </a:lnTo>
                  <a:lnTo>
                    <a:pt x="7927848" y="1465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575942" y="2600070"/>
            <a:ext cx="144081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0" marR="5080" indent="-15303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971341"/>
                </a:solidFill>
                <a:latin typeface="Trebuchet MS"/>
                <a:cs typeface="Trebuchet MS"/>
              </a:rPr>
              <a:t>Examination</a:t>
            </a:r>
            <a:r>
              <a:rPr sz="1400" b="1" spc="70" dirty="0">
                <a:solidFill>
                  <a:srgbClr val="971341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971341"/>
                </a:solidFill>
                <a:latin typeface="Trebuchet MS"/>
                <a:cs typeface="Trebuchet MS"/>
              </a:rPr>
              <a:t>and </a:t>
            </a:r>
            <a:r>
              <a:rPr sz="1400" b="1" spc="-10" dirty="0">
                <a:solidFill>
                  <a:srgbClr val="971341"/>
                </a:solidFill>
                <a:latin typeface="Trebuchet MS"/>
                <a:cs typeface="Trebuchet MS"/>
              </a:rPr>
              <a:t>Enforcement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67864" y="3026791"/>
            <a:ext cx="6534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971341"/>
                </a:solidFill>
                <a:latin typeface="Trebuchet MS"/>
                <a:cs typeface="Trebuchet MS"/>
              </a:rPr>
              <a:t>Powers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48202" y="2537206"/>
            <a:ext cx="8642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971341"/>
                </a:solidFill>
                <a:latin typeface="Trebuchet MS"/>
                <a:cs typeface="Trebuchet MS"/>
              </a:rPr>
              <a:t>Oversight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47915" y="2705226"/>
            <a:ext cx="841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971341"/>
                </a:solidFill>
                <a:latin typeface="Trebuchet MS"/>
                <a:cs typeface="Trebuchet MS"/>
              </a:rPr>
              <a:t>Licensing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28640" y="2520187"/>
            <a:ext cx="186182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971341"/>
                </a:solidFill>
                <a:latin typeface="Trebuchet MS"/>
                <a:cs typeface="Trebuchet MS"/>
              </a:rPr>
              <a:t>Supervision/</a:t>
            </a:r>
            <a:r>
              <a:rPr sz="1300" b="1" spc="160" dirty="0">
                <a:solidFill>
                  <a:srgbClr val="971341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971341"/>
                </a:solidFill>
                <a:latin typeface="Trebuchet MS"/>
                <a:cs typeface="Trebuchet MS"/>
              </a:rPr>
              <a:t>Consumer </a:t>
            </a:r>
            <a:r>
              <a:rPr sz="1300" b="1" dirty="0">
                <a:solidFill>
                  <a:srgbClr val="971341"/>
                </a:solidFill>
                <a:latin typeface="Trebuchet MS"/>
                <a:cs typeface="Trebuchet MS"/>
              </a:rPr>
              <a:t>Protection</a:t>
            </a:r>
            <a:r>
              <a:rPr sz="1300" b="1" spc="30" dirty="0">
                <a:solidFill>
                  <a:srgbClr val="971341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971341"/>
                </a:solidFill>
                <a:latin typeface="Trebuchet MS"/>
                <a:cs typeface="Trebuchet MS"/>
              </a:rPr>
              <a:t>and</a:t>
            </a:r>
            <a:r>
              <a:rPr sz="1300" b="1" spc="-30" dirty="0">
                <a:solidFill>
                  <a:srgbClr val="971341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971341"/>
                </a:solidFill>
                <a:latin typeface="Trebuchet MS"/>
                <a:cs typeface="Trebuchet MS"/>
              </a:rPr>
              <a:t>Market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13857" y="2916427"/>
            <a:ext cx="6946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971341"/>
                </a:solidFill>
                <a:latin typeface="Trebuchet MS"/>
                <a:cs typeface="Trebuchet MS"/>
              </a:rPr>
              <a:t>Conduct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92733" y="5004561"/>
            <a:ext cx="2058035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No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powers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examine</a:t>
            </a:r>
            <a:r>
              <a:rPr sz="1100" b="1" spc="-45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971341"/>
                </a:solidFill>
                <a:latin typeface="Arial"/>
                <a:cs typeface="Arial"/>
              </a:rPr>
              <a:t>or </a:t>
            </a: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inquire</a:t>
            </a:r>
            <a:r>
              <a:rPr sz="1100" b="1" spc="-45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into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affairs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or </a:t>
            </a:r>
            <a:r>
              <a:rPr sz="1100" dirty="0">
                <a:latin typeface="Arial"/>
                <a:cs typeface="Arial"/>
              </a:rPr>
              <a:t>business.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No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71341"/>
                </a:solidFill>
                <a:latin typeface="Arial"/>
                <a:cs typeface="Arial"/>
              </a:rPr>
              <a:t>enforcement </a:t>
            </a: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powers</a:t>
            </a:r>
            <a:r>
              <a:rPr sz="1100" b="1" spc="-55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comply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10" dirty="0">
                <a:latin typeface="Arial"/>
                <a:cs typeface="Arial"/>
              </a:rPr>
              <a:t>licensing, </a:t>
            </a:r>
            <a:r>
              <a:rPr sz="1100" dirty="0">
                <a:latin typeface="Arial"/>
                <a:cs typeface="Arial"/>
              </a:rPr>
              <a:t>outsourcing,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fit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proper, </a:t>
            </a:r>
            <a:r>
              <a:rPr sz="1100" dirty="0">
                <a:latin typeface="Arial"/>
                <a:cs typeface="Arial"/>
              </a:rPr>
              <a:t>corporate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governance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etc.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48253" y="4977460"/>
            <a:ext cx="1522095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"/>
                <a:cs typeface="Arial"/>
              </a:rPr>
              <a:t>No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express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mandate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proper</a:t>
            </a:r>
            <a:r>
              <a:rPr sz="1100" b="1" spc="-25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oversight</a:t>
            </a:r>
            <a:r>
              <a:rPr sz="1100" b="1" spc="-30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of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national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payment </a:t>
            </a:r>
            <a:r>
              <a:rPr sz="1100" dirty="0">
                <a:latin typeface="Arial"/>
                <a:cs typeface="Arial"/>
              </a:rPr>
              <a:t>system,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regarding </a:t>
            </a:r>
            <a:r>
              <a:rPr sz="1100" dirty="0">
                <a:latin typeface="Arial"/>
                <a:cs typeface="Arial"/>
              </a:rPr>
              <a:t>obligations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notify</a:t>
            </a:r>
            <a:r>
              <a:rPr sz="1100" b="1" spc="-50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971341"/>
                </a:solidFill>
                <a:latin typeface="Arial"/>
                <a:cs typeface="Arial"/>
              </a:rPr>
              <a:t>the </a:t>
            </a: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Bank</a:t>
            </a:r>
            <a:r>
              <a:rPr sz="1100" b="1" spc="-15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of</a:t>
            </a:r>
            <a:r>
              <a:rPr sz="1100" b="1" spc="-25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71341"/>
                </a:solidFill>
                <a:latin typeface="Arial"/>
                <a:cs typeface="Arial"/>
              </a:rPr>
              <a:t>significant </a:t>
            </a: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events</a:t>
            </a:r>
            <a:r>
              <a:rPr sz="1100" b="1" spc="-10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and</a:t>
            </a:r>
            <a:r>
              <a:rPr sz="1100" b="1" spc="-15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the</a:t>
            </a:r>
            <a:r>
              <a:rPr sz="1100" b="1" spc="-15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971341"/>
                </a:solidFill>
                <a:latin typeface="Arial"/>
                <a:cs typeface="Arial"/>
              </a:rPr>
              <a:t>power </a:t>
            </a: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to</a:t>
            </a:r>
            <a:r>
              <a:rPr sz="1100" b="1" spc="-30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require</a:t>
            </a:r>
            <a:r>
              <a:rPr sz="1100" b="1" spc="-25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71341"/>
                </a:solidFill>
                <a:latin typeface="Arial"/>
                <a:cs typeface="Arial"/>
              </a:rPr>
              <a:t>information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96078" y="4958841"/>
            <a:ext cx="200723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marR="96520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No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legislative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framework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to </a:t>
            </a:r>
            <a:r>
              <a:rPr sz="1100" dirty="0">
                <a:latin typeface="Arial"/>
                <a:cs typeface="Arial"/>
              </a:rPr>
              <a:t>support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critical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supervisory requirements,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including </a:t>
            </a: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capital,</a:t>
            </a:r>
            <a:r>
              <a:rPr sz="1100" b="1" spc="-50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liquidity,</a:t>
            </a:r>
            <a:r>
              <a:rPr sz="1100" b="1" spc="-30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71341"/>
                </a:solidFill>
                <a:latin typeface="Arial"/>
                <a:cs typeface="Arial"/>
              </a:rPr>
              <a:t>consumer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protection</a:t>
            </a:r>
            <a:r>
              <a:rPr sz="1100" b="1" spc="5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(safeguarding users' </a:t>
            </a:r>
            <a:r>
              <a:rPr sz="1100" dirty="0">
                <a:latin typeface="Arial"/>
                <a:cs typeface="Arial"/>
              </a:rPr>
              <a:t>funds)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10" dirty="0">
                <a:latin typeface="Arial"/>
                <a:cs typeface="Arial"/>
              </a:rPr>
              <a:t> market conduct/</a:t>
            </a:r>
            <a:r>
              <a:rPr sz="1100" b="1" spc="-10" dirty="0">
                <a:solidFill>
                  <a:srgbClr val="971341"/>
                </a:solidFill>
                <a:latin typeface="Arial"/>
                <a:cs typeface="Arial"/>
              </a:rPr>
              <a:t>interoperability </a:t>
            </a:r>
            <a:r>
              <a:rPr sz="1100" dirty="0">
                <a:latin typeface="Arial"/>
                <a:cs typeface="Arial"/>
              </a:rPr>
              <a:t>requirements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PSPs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28407" y="4959477"/>
            <a:ext cx="138239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No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legislative </a:t>
            </a:r>
            <a:r>
              <a:rPr sz="1100" dirty="0">
                <a:latin typeface="Arial"/>
                <a:cs typeface="Arial"/>
              </a:rPr>
              <a:t>framework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facilitate </a:t>
            </a:r>
            <a:r>
              <a:rPr sz="1100" dirty="0">
                <a:latin typeface="Arial"/>
                <a:cs typeface="Arial"/>
              </a:rPr>
              <a:t>new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innovative </a:t>
            </a:r>
            <a:r>
              <a:rPr sz="1100" dirty="0">
                <a:latin typeface="Arial"/>
                <a:cs typeface="Arial"/>
              </a:rPr>
              <a:t>players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offering</a:t>
            </a:r>
            <a:r>
              <a:rPr sz="1100" b="1" spc="-70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971341"/>
                </a:solidFill>
                <a:latin typeface="Arial"/>
                <a:cs typeface="Arial"/>
              </a:rPr>
              <a:t>new </a:t>
            </a:r>
            <a:r>
              <a:rPr sz="1100" b="1" spc="-10" dirty="0">
                <a:solidFill>
                  <a:srgbClr val="971341"/>
                </a:solidFill>
                <a:latin typeface="Arial"/>
                <a:cs typeface="Arial"/>
              </a:rPr>
              <a:t>payment products/services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associated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risks</a:t>
            </a:r>
            <a:endParaRPr sz="11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100" spc="-50" dirty="0">
                <a:solidFill>
                  <a:srgbClr val="7E7E7E"/>
                </a:solidFill>
                <a:latin typeface="Bell Centennial Std Address"/>
                <a:cs typeface="Bell Centennial Std Address"/>
              </a:rPr>
              <a:t>,</a:t>
            </a:r>
            <a:endParaRPr sz="1100">
              <a:latin typeface="Bell Centennial Std Address"/>
              <a:cs typeface="Bell Centennial Std Addres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79738" y="4958841"/>
            <a:ext cx="138366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No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express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legislative </a:t>
            </a:r>
            <a:r>
              <a:rPr sz="1100" dirty="0">
                <a:latin typeface="Arial"/>
                <a:cs typeface="Arial"/>
              </a:rPr>
              <a:t>recognition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71341"/>
                </a:solidFill>
                <a:latin typeface="Arial"/>
                <a:cs typeface="Arial"/>
              </a:rPr>
              <a:t>finality </a:t>
            </a: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and</a:t>
            </a:r>
            <a:r>
              <a:rPr sz="1100" b="1" spc="-15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irrevocability</a:t>
            </a:r>
            <a:r>
              <a:rPr sz="1100" b="1" spc="-55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971341"/>
                </a:solidFill>
                <a:latin typeface="Arial"/>
                <a:cs typeface="Arial"/>
              </a:rPr>
              <a:t>of </a:t>
            </a: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transfers</a:t>
            </a:r>
            <a:r>
              <a:rPr sz="1100" b="1" spc="-35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971341"/>
                </a:solidFill>
                <a:latin typeface="Arial"/>
                <a:cs typeface="Arial"/>
              </a:rPr>
              <a:t>and </a:t>
            </a: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settlements.</a:t>
            </a:r>
            <a:r>
              <a:rPr sz="1100" b="1" spc="-65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laws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deal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b="1" spc="-10" dirty="0">
                <a:solidFill>
                  <a:srgbClr val="971341"/>
                </a:solidFill>
                <a:latin typeface="Arial"/>
                <a:cs typeface="Arial"/>
              </a:rPr>
              <a:t>External Administration</a:t>
            </a:r>
            <a:r>
              <a:rPr sz="1100" b="1" spc="50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971341"/>
                </a:solidFill>
                <a:latin typeface="Arial"/>
                <a:cs typeface="Arial"/>
              </a:rPr>
              <a:t>and </a:t>
            </a:r>
            <a:r>
              <a:rPr sz="1100" b="1" dirty="0">
                <a:solidFill>
                  <a:srgbClr val="971341"/>
                </a:solidFill>
                <a:latin typeface="Arial"/>
                <a:cs typeface="Arial"/>
              </a:rPr>
              <a:t>financial</a:t>
            </a:r>
            <a:r>
              <a:rPr sz="1100" b="1" spc="-35" dirty="0">
                <a:solidFill>
                  <a:srgbClr val="971341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71341"/>
                </a:solidFill>
                <a:latin typeface="Arial"/>
                <a:cs typeface="Arial"/>
              </a:rPr>
              <a:t>collateral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 descr="$PPTXTitle"/>
          <p:cNvSpPr txBox="1">
            <a:spLocks noGrp="1"/>
          </p:cNvSpPr>
          <p:nvPr>
            <p:ph type="title"/>
          </p:nvPr>
        </p:nvSpPr>
        <p:spPr>
          <a:xfrm>
            <a:off x="2117598" y="895858"/>
            <a:ext cx="7886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Arial"/>
                <a:cs typeface="Arial"/>
              </a:rPr>
              <a:t>GAPS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</a:t>
            </a:r>
            <a:r>
              <a:rPr b="0" spc="-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THE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CURRENT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LEGAL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FRAMEWORK</a:t>
            </a:r>
            <a:r>
              <a:rPr b="0" spc="-10" dirty="0">
                <a:solidFill>
                  <a:srgbClr val="BEBEBE"/>
                </a:solidFill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961881" y="2443098"/>
            <a:ext cx="145796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971341"/>
                </a:solidFill>
                <a:latin typeface="Trebuchet MS"/>
                <a:cs typeface="Trebuchet MS"/>
              </a:rPr>
              <a:t>Protection</a:t>
            </a:r>
            <a:r>
              <a:rPr sz="1300" b="1" spc="20" dirty="0">
                <a:solidFill>
                  <a:srgbClr val="971341"/>
                </a:solidFill>
                <a:latin typeface="Trebuchet MS"/>
                <a:cs typeface="Trebuchet MS"/>
              </a:rPr>
              <a:t> </a:t>
            </a:r>
            <a:r>
              <a:rPr sz="1300" b="1" spc="-25" dirty="0">
                <a:solidFill>
                  <a:srgbClr val="971341"/>
                </a:solidFill>
                <a:latin typeface="Trebuchet MS"/>
                <a:cs typeface="Trebuchet MS"/>
              </a:rPr>
              <a:t>of </a:t>
            </a:r>
            <a:r>
              <a:rPr sz="1300" b="1" dirty="0">
                <a:solidFill>
                  <a:srgbClr val="971341"/>
                </a:solidFill>
                <a:latin typeface="Trebuchet MS"/>
                <a:cs typeface="Trebuchet MS"/>
              </a:rPr>
              <a:t>Payment</a:t>
            </a:r>
            <a:r>
              <a:rPr sz="1300" b="1" spc="114" dirty="0">
                <a:solidFill>
                  <a:srgbClr val="971341"/>
                </a:solidFill>
                <a:latin typeface="Trebuchet MS"/>
                <a:cs typeface="Trebuchet MS"/>
              </a:rPr>
              <a:t> </a:t>
            </a:r>
            <a:r>
              <a:rPr sz="1300" b="1" spc="65" dirty="0">
                <a:solidFill>
                  <a:srgbClr val="971341"/>
                </a:solidFill>
                <a:latin typeface="Trebuchet MS"/>
                <a:cs typeface="Trebuchet MS"/>
              </a:rPr>
              <a:t>Systems </a:t>
            </a:r>
            <a:r>
              <a:rPr sz="1300" b="1" dirty="0">
                <a:solidFill>
                  <a:srgbClr val="971341"/>
                </a:solidFill>
                <a:latin typeface="Trebuchet MS"/>
                <a:cs typeface="Trebuchet MS"/>
              </a:rPr>
              <a:t>and</a:t>
            </a:r>
            <a:r>
              <a:rPr sz="1300" b="1" spc="-10" dirty="0">
                <a:solidFill>
                  <a:srgbClr val="971341"/>
                </a:solidFill>
                <a:latin typeface="Trebuchet MS"/>
                <a:cs typeface="Trebuchet MS"/>
              </a:rPr>
              <a:t> Financial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280397" y="3037458"/>
            <a:ext cx="8191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971341"/>
                </a:solidFill>
                <a:latin typeface="Trebuchet MS"/>
                <a:cs typeface="Trebuchet MS"/>
              </a:rPr>
              <a:t>Collateral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3915" y="6390657"/>
            <a:ext cx="716915" cy="4699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  <a:tabLst>
                <a:tab pos="614680" algn="l"/>
              </a:tabLst>
            </a:pPr>
            <a:r>
              <a:rPr sz="1400" spc="-20" dirty="0">
                <a:solidFill>
                  <a:srgbClr val="7D7D7D"/>
                </a:solidFill>
                <a:latin typeface="Tahoma"/>
                <a:cs typeface="Tahoma"/>
              </a:rPr>
              <a:t>PAGE</a:t>
            </a:r>
            <a:r>
              <a:rPr sz="1400" dirty="0">
                <a:solidFill>
                  <a:srgbClr val="7D7D7D"/>
                </a:solidFill>
                <a:latin typeface="Tahoma"/>
                <a:cs typeface="Tahoma"/>
              </a:rPr>
              <a:t>	</a:t>
            </a:r>
            <a:r>
              <a:rPr sz="2100" spc="-75" baseline="3968" dirty="0">
                <a:solidFill>
                  <a:srgbClr val="7D7D7D"/>
                </a:solidFill>
                <a:latin typeface="Tahoma"/>
                <a:cs typeface="Tahoma"/>
              </a:rPr>
              <a:t>5</a:t>
            </a:r>
            <a:endParaRPr sz="2100" baseline="3968">
              <a:latin typeface="Tahoma"/>
              <a:cs typeface="Tahoma"/>
            </a:endParaRPr>
          </a:p>
          <a:p>
            <a:pPr marL="158115">
              <a:lnSpc>
                <a:spcPct val="100000"/>
              </a:lnSpc>
            </a:pPr>
            <a:r>
              <a:rPr sz="1400" spc="-25" dirty="0">
                <a:solidFill>
                  <a:srgbClr val="7D7D7D"/>
                </a:solidFill>
                <a:latin typeface="Tahoma"/>
                <a:cs typeface="Tahoma"/>
              </a:rPr>
              <a:t>//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511" y="1301496"/>
            <a:ext cx="2028444" cy="22250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6791" y="1123188"/>
            <a:ext cx="2115312" cy="23942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7876" y="4023359"/>
            <a:ext cx="2058924" cy="222504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68968" y="3648455"/>
            <a:ext cx="2142744" cy="244297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730752" y="1525524"/>
            <a:ext cx="619760" cy="621665"/>
          </a:xfrm>
          <a:custGeom>
            <a:avLst/>
            <a:gdLst/>
            <a:ahLst/>
            <a:cxnLst/>
            <a:rect l="l" t="t" r="r" b="b"/>
            <a:pathLst>
              <a:path w="619760" h="621664">
                <a:moveTo>
                  <a:pt x="0" y="246887"/>
                </a:moveTo>
                <a:lnTo>
                  <a:pt x="312165" y="439800"/>
                </a:lnTo>
                <a:lnTo>
                  <a:pt x="619633" y="246887"/>
                </a:lnTo>
              </a:path>
              <a:path w="619760" h="621664">
                <a:moveTo>
                  <a:pt x="103632" y="208787"/>
                </a:moveTo>
                <a:lnTo>
                  <a:pt x="0" y="248792"/>
                </a:lnTo>
                <a:lnTo>
                  <a:pt x="0" y="621156"/>
                </a:lnTo>
                <a:lnTo>
                  <a:pt x="619633" y="621156"/>
                </a:lnTo>
                <a:lnTo>
                  <a:pt x="619633" y="248792"/>
                </a:lnTo>
                <a:lnTo>
                  <a:pt x="515365" y="208787"/>
                </a:lnTo>
              </a:path>
              <a:path w="619760" h="621664">
                <a:moveTo>
                  <a:pt x="105156" y="307213"/>
                </a:moveTo>
                <a:lnTo>
                  <a:pt x="105156" y="0"/>
                </a:lnTo>
                <a:lnTo>
                  <a:pt x="520573" y="0"/>
                </a:lnTo>
                <a:lnTo>
                  <a:pt x="520573" y="307213"/>
                </a:lnTo>
              </a:path>
            </a:pathLst>
          </a:custGeom>
          <a:ln w="3352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109472" y="4360164"/>
            <a:ext cx="654685" cy="653415"/>
            <a:chOff x="1109472" y="4360164"/>
            <a:chExt cx="654685" cy="653415"/>
          </a:xfrm>
        </p:grpSpPr>
        <p:sp>
          <p:nvSpPr>
            <p:cNvPr id="10" name="object 10"/>
            <p:cNvSpPr/>
            <p:nvPr/>
          </p:nvSpPr>
          <p:spPr>
            <a:xfrm>
              <a:off x="1126236" y="4376928"/>
              <a:ext cx="621665" cy="619760"/>
            </a:xfrm>
            <a:custGeom>
              <a:avLst/>
              <a:gdLst/>
              <a:ahLst/>
              <a:cxnLst/>
              <a:rect l="l" t="t" r="r" b="b"/>
              <a:pathLst>
                <a:path w="621664" h="619760">
                  <a:moveTo>
                    <a:pt x="129527" y="0"/>
                  </a:moveTo>
                  <a:lnTo>
                    <a:pt x="0" y="129540"/>
                  </a:lnTo>
                  <a:lnTo>
                    <a:pt x="139547" y="269113"/>
                  </a:lnTo>
                  <a:lnTo>
                    <a:pt x="269113" y="139573"/>
                  </a:lnTo>
                  <a:lnTo>
                    <a:pt x="129527" y="0"/>
                  </a:lnTo>
                </a:path>
                <a:path w="621664" h="619760">
                  <a:moveTo>
                    <a:pt x="308609" y="99060"/>
                  </a:moveTo>
                  <a:lnTo>
                    <a:pt x="100583" y="307086"/>
                  </a:lnTo>
                  <a:lnTo>
                    <a:pt x="407669" y="619633"/>
                  </a:lnTo>
                  <a:lnTo>
                    <a:pt x="621157" y="411480"/>
                  </a:lnTo>
                  <a:lnTo>
                    <a:pt x="308609" y="99060"/>
                  </a:lnTo>
                </a:path>
              </a:pathLst>
            </a:custGeom>
            <a:ln w="3352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5672" y="4434840"/>
              <a:ext cx="149225" cy="153670"/>
            </a:xfrm>
            <a:custGeom>
              <a:avLst/>
              <a:gdLst/>
              <a:ahLst/>
              <a:cxnLst/>
              <a:rect l="l" t="t" r="r" b="b"/>
              <a:pathLst>
                <a:path w="149225" h="153670">
                  <a:moveTo>
                    <a:pt x="0" y="62484"/>
                  </a:moveTo>
                  <a:lnTo>
                    <a:pt x="87884" y="153289"/>
                  </a:lnTo>
                </a:path>
                <a:path w="149225" h="153670">
                  <a:moveTo>
                    <a:pt x="60959" y="0"/>
                  </a:moveTo>
                  <a:lnTo>
                    <a:pt x="148844" y="87884"/>
                  </a:lnTo>
                </a:path>
              </a:pathLst>
            </a:custGeom>
            <a:ln w="3352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144511" y="4056888"/>
            <a:ext cx="642620" cy="627380"/>
            <a:chOff x="7144511" y="4056888"/>
            <a:chExt cx="642620" cy="627380"/>
          </a:xfrm>
        </p:grpSpPr>
        <p:sp>
          <p:nvSpPr>
            <p:cNvPr id="13" name="object 13"/>
            <p:cNvSpPr/>
            <p:nvPr/>
          </p:nvSpPr>
          <p:spPr>
            <a:xfrm>
              <a:off x="7504175" y="4381500"/>
              <a:ext cx="50165" cy="52069"/>
            </a:xfrm>
            <a:custGeom>
              <a:avLst/>
              <a:gdLst/>
              <a:ahLst/>
              <a:cxnLst/>
              <a:rect l="l" t="t" r="r" b="b"/>
              <a:pathLst>
                <a:path w="50165" h="52070">
                  <a:moveTo>
                    <a:pt x="0" y="0"/>
                  </a:moveTo>
                  <a:lnTo>
                    <a:pt x="49783" y="51816"/>
                  </a:lnTo>
                </a:path>
              </a:pathLst>
            </a:custGeom>
            <a:ln w="33527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9375" y="4073652"/>
              <a:ext cx="570865" cy="593725"/>
            </a:xfrm>
            <a:custGeom>
              <a:avLst/>
              <a:gdLst/>
              <a:ahLst/>
              <a:cxnLst/>
              <a:rect l="l" t="t" r="r" b="b"/>
              <a:pathLst>
                <a:path w="570865" h="593725">
                  <a:moveTo>
                    <a:pt x="323088" y="391668"/>
                  </a:moveTo>
                  <a:lnTo>
                    <a:pt x="382904" y="329184"/>
                  </a:lnTo>
                  <a:lnTo>
                    <a:pt x="570865" y="531241"/>
                  </a:lnTo>
                  <a:lnTo>
                    <a:pt x="511682" y="593725"/>
                  </a:lnTo>
                  <a:lnTo>
                    <a:pt x="323088" y="391668"/>
                  </a:lnTo>
                </a:path>
                <a:path w="570865" h="593725">
                  <a:moveTo>
                    <a:pt x="64007" y="124333"/>
                  </a:moveTo>
                  <a:lnTo>
                    <a:pt x="122808" y="61849"/>
                  </a:lnTo>
                  <a:lnTo>
                    <a:pt x="24383" y="0"/>
                  </a:lnTo>
                  <a:lnTo>
                    <a:pt x="0" y="20193"/>
                  </a:lnTo>
                  <a:lnTo>
                    <a:pt x="64007" y="124333"/>
                  </a:lnTo>
                </a:path>
              </a:pathLst>
            </a:custGeom>
            <a:ln w="3352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61275" y="4073652"/>
              <a:ext cx="561975" cy="581660"/>
            </a:xfrm>
            <a:custGeom>
              <a:avLst/>
              <a:gdLst/>
              <a:ahLst/>
              <a:cxnLst/>
              <a:rect l="l" t="t" r="r" b="b"/>
              <a:pathLst>
                <a:path w="561975" h="581660">
                  <a:moveTo>
                    <a:pt x="267334" y="228600"/>
                  </a:moveTo>
                  <a:lnTo>
                    <a:pt x="132588" y="88392"/>
                  </a:lnTo>
                </a:path>
                <a:path w="561975" h="581660">
                  <a:moveTo>
                    <a:pt x="561721" y="86868"/>
                  </a:moveTo>
                  <a:lnTo>
                    <a:pt x="515538" y="110803"/>
                  </a:lnTo>
                  <a:lnTo>
                    <a:pt x="491823" y="123094"/>
                  </a:lnTo>
                  <a:lnTo>
                    <a:pt x="483086" y="127623"/>
                  </a:lnTo>
                  <a:lnTo>
                    <a:pt x="481838" y="128270"/>
                  </a:lnTo>
                  <a:lnTo>
                    <a:pt x="458783" y="101544"/>
                  </a:lnTo>
                  <a:lnTo>
                    <a:pt x="446944" y="87820"/>
                  </a:lnTo>
                  <a:lnTo>
                    <a:pt x="442583" y="82764"/>
                  </a:lnTo>
                  <a:lnTo>
                    <a:pt x="441959" y="82042"/>
                  </a:lnTo>
                  <a:lnTo>
                    <a:pt x="462297" y="34611"/>
                  </a:lnTo>
                  <a:lnTo>
                    <a:pt x="472741" y="10255"/>
                  </a:lnTo>
                  <a:lnTo>
                    <a:pt x="476589" y="1281"/>
                  </a:lnTo>
                  <a:lnTo>
                    <a:pt x="477139" y="0"/>
                  </a:lnTo>
                  <a:lnTo>
                    <a:pt x="415579" y="8784"/>
                  </a:lnTo>
                  <a:lnTo>
                    <a:pt x="377475" y="31988"/>
                  </a:lnTo>
                  <a:lnTo>
                    <a:pt x="358088" y="64883"/>
                  </a:lnTo>
                  <a:lnTo>
                    <a:pt x="352678" y="102743"/>
                  </a:lnTo>
                  <a:lnTo>
                    <a:pt x="352678" y="126678"/>
                  </a:lnTo>
                  <a:lnTo>
                    <a:pt x="352678" y="138969"/>
                  </a:lnTo>
                  <a:lnTo>
                    <a:pt x="352678" y="143498"/>
                  </a:lnTo>
                  <a:lnTo>
                    <a:pt x="352678" y="144145"/>
                  </a:lnTo>
                  <a:lnTo>
                    <a:pt x="157670" y="349505"/>
                  </a:lnTo>
                  <a:lnTo>
                    <a:pt x="57530" y="454961"/>
                  </a:lnTo>
                  <a:lnTo>
                    <a:pt x="20637" y="493813"/>
                  </a:lnTo>
                  <a:lnTo>
                    <a:pt x="6482" y="534900"/>
                  </a:lnTo>
                  <a:lnTo>
                    <a:pt x="1920" y="553148"/>
                  </a:lnTo>
                  <a:lnTo>
                    <a:pt x="240" y="559871"/>
                  </a:lnTo>
                  <a:lnTo>
                    <a:pt x="0" y="560832"/>
                  </a:lnTo>
                  <a:lnTo>
                    <a:pt x="11527" y="572799"/>
                  </a:lnTo>
                  <a:lnTo>
                    <a:pt x="17446" y="578945"/>
                  </a:lnTo>
                  <a:lnTo>
                    <a:pt x="19627" y="581209"/>
                  </a:lnTo>
                  <a:lnTo>
                    <a:pt x="19939" y="581533"/>
                  </a:lnTo>
                  <a:lnTo>
                    <a:pt x="54594" y="572722"/>
                  </a:lnTo>
                  <a:lnTo>
                    <a:pt x="72390" y="568197"/>
                  </a:lnTo>
                  <a:lnTo>
                    <a:pt x="78946" y="566531"/>
                  </a:lnTo>
                  <a:lnTo>
                    <a:pt x="79882" y="566293"/>
                  </a:lnTo>
                  <a:lnTo>
                    <a:pt x="278048" y="363722"/>
                  </a:lnTo>
                  <a:lnTo>
                    <a:pt x="379809" y="259699"/>
                  </a:lnTo>
                  <a:lnTo>
                    <a:pt x="417300" y="221374"/>
                  </a:lnTo>
                  <a:lnTo>
                    <a:pt x="422655" y="215900"/>
                  </a:lnTo>
                  <a:lnTo>
                    <a:pt x="445343" y="215900"/>
                  </a:lnTo>
                  <a:lnTo>
                    <a:pt x="456993" y="215900"/>
                  </a:lnTo>
                  <a:lnTo>
                    <a:pt x="461285" y="215900"/>
                  </a:lnTo>
                  <a:lnTo>
                    <a:pt x="461899" y="215900"/>
                  </a:lnTo>
                  <a:lnTo>
                    <a:pt x="498552" y="210294"/>
                  </a:lnTo>
                  <a:lnTo>
                    <a:pt x="530526" y="190198"/>
                  </a:lnTo>
                  <a:lnTo>
                    <a:pt x="553142" y="150695"/>
                  </a:lnTo>
                  <a:lnTo>
                    <a:pt x="561721" y="86868"/>
                  </a:lnTo>
                </a:path>
              </a:pathLst>
            </a:custGeom>
            <a:ln w="3352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64909" y="4873957"/>
            <a:ext cx="2646680" cy="149479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777240">
              <a:lnSpc>
                <a:spcPct val="100000"/>
              </a:lnSpc>
              <a:spcBef>
                <a:spcPts val="845"/>
              </a:spcBef>
            </a:pPr>
            <a:r>
              <a:rPr sz="1400" b="1" spc="-10" dirty="0">
                <a:solidFill>
                  <a:srgbClr val="B91A51"/>
                </a:solidFill>
                <a:latin typeface="Trebuchet MS"/>
                <a:cs typeface="Trebuchet MS"/>
              </a:rPr>
              <a:t>Implement</a:t>
            </a:r>
            <a:endParaRPr sz="1400">
              <a:latin typeface="Trebuchet MS"/>
              <a:cs typeface="Trebuchet MS"/>
            </a:endParaRPr>
          </a:p>
          <a:p>
            <a:pPr marL="37465" algn="ctr">
              <a:lnSpc>
                <a:spcPct val="100000"/>
              </a:lnSpc>
              <a:spcBef>
                <a:spcPts val="740"/>
              </a:spcBef>
            </a:pP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modular</a:t>
            </a:r>
            <a:r>
              <a:rPr sz="1400" spc="-3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353535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12065" marR="5080" indent="-1905" algn="ctr">
              <a:lnSpc>
                <a:spcPct val="100000"/>
              </a:lnSpc>
            </a:pP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risk-based</a:t>
            </a:r>
            <a:r>
              <a:rPr sz="1400" spc="-5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regulatory</a:t>
            </a:r>
            <a:r>
              <a:rPr sz="1400" spc="-4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regime</a:t>
            </a:r>
            <a:r>
              <a:rPr sz="1400" spc="-4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353535"/>
                </a:solidFill>
                <a:latin typeface="Arial"/>
                <a:cs typeface="Arial"/>
              </a:rPr>
              <a:t>that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is</a:t>
            </a:r>
            <a:r>
              <a:rPr sz="1400" spc="-2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calibrated</a:t>
            </a:r>
            <a:r>
              <a:rPr sz="1400" spc="-5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risks</a:t>
            </a:r>
            <a:r>
              <a:rPr sz="1400" spc="-3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posed</a:t>
            </a:r>
            <a:r>
              <a:rPr sz="1400" spc="-3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353535"/>
                </a:solidFill>
                <a:latin typeface="Arial"/>
                <a:cs typeface="Arial"/>
              </a:rPr>
              <a:t>by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different</a:t>
            </a:r>
            <a:r>
              <a:rPr sz="1400" spc="-7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types</a:t>
            </a:r>
            <a:r>
              <a:rPr sz="1400" spc="-3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activities</a:t>
            </a:r>
            <a:r>
              <a:rPr sz="1400" spc="-4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353535"/>
                </a:solidFill>
                <a:latin typeface="Arial"/>
                <a:cs typeface="Arial"/>
              </a:rPr>
              <a:t>and </a:t>
            </a:r>
            <a:r>
              <a:rPr sz="1400" spc="-10" dirty="0">
                <a:solidFill>
                  <a:srgbClr val="353535"/>
                </a:solidFill>
                <a:latin typeface="Arial"/>
                <a:cs typeface="Arial"/>
              </a:rPr>
              <a:t>entities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48457" y="2314343"/>
            <a:ext cx="2930525" cy="145288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853440">
              <a:lnSpc>
                <a:spcPct val="100000"/>
              </a:lnSpc>
              <a:spcBef>
                <a:spcPts val="670"/>
              </a:spcBef>
            </a:pPr>
            <a:r>
              <a:rPr sz="1400" b="1" spc="-10" dirty="0">
                <a:solidFill>
                  <a:srgbClr val="971341"/>
                </a:solidFill>
                <a:latin typeface="Trebuchet MS"/>
                <a:cs typeface="Trebuchet MS"/>
              </a:rPr>
              <a:t>Consolidate</a:t>
            </a:r>
            <a:endParaRPr sz="1400" dirty="0">
              <a:latin typeface="Trebuchet MS"/>
              <a:cs typeface="Trebuchet MS"/>
            </a:endParaRPr>
          </a:p>
          <a:p>
            <a:pPr marL="12065" marR="5080" indent="1270" algn="ctr">
              <a:lnSpc>
                <a:spcPct val="100000"/>
              </a:lnSpc>
              <a:spcBef>
                <a:spcPts val="580"/>
              </a:spcBef>
            </a:pP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the</a:t>
            </a:r>
            <a:r>
              <a:rPr sz="1400" spc="-5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legal</a:t>
            </a:r>
            <a:r>
              <a:rPr sz="1400" spc="-4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framework</a:t>
            </a:r>
            <a:r>
              <a:rPr sz="1400" spc="-5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and</a:t>
            </a:r>
            <a:r>
              <a:rPr sz="1400" spc="-4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53535"/>
                </a:solidFill>
                <a:latin typeface="Arial"/>
                <a:cs typeface="Arial"/>
              </a:rPr>
              <a:t>streamline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oversight</a:t>
            </a:r>
            <a:r>
              <a:rPr sz="1400" spc="-4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all</a:t>
            </a:r>
            <a:r>
              <a:rPr sz="1400" spc="-2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payment</a:t>
            </a:r>
            <a:r>
              <a:rPr sz="1400" spc="-2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53535"/>
                </a:solidFill>
                <a:latin typeface="Arial"/>
                <a:cs typeface="Arial"/>
              </a:rPr>
              <a:t>systems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regulation</a:t>
            </a:r>
            <a:r>
              <a:rPr sz="1400" spc="-7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supervision</a:t>
            </a:r>
            <a:r>
              <a:rPr sz="1400" spc="-6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353535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payment</a:t>
            </a:r>
            <a:r>
              <a:rPr sz="1400" spc="-3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service</a:t>
            </a:r>
            <a:r>
              <a:rPr sz="1400" spc="-4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providers</a:t>
            </a:r>
            <a:r>
              <a:rPr sz="1400" spc="-3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under</a:t>
            </a:r>
            <a:r>
              <a:rPr sz="1400" spc="-4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353535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353535"/>
                </a:solidFill>
                <a:latin typeface="Arial"/>
                <a:cs typeface="Arial"/>
              </a:rPr>
              <a:t>single</a:t>
            </a:r>
            <a:r>
              <a:rPr sz="1400" spc="-5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353535"/>
                </a:solidFill>
                <a:latin typeface="Arial"/>
                <a:cs typeface="Arial"/>
              </a:rPr>
              <a:t>law.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1167384"/>
          </a:xfrm>
          <a:prstGeom prst="rect">
            <a:avLst/>
          </a:prstGeom>
        </p:spPr>
      </p:pic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xfrm>
            <a:off x="1889251" y="216865"/>
            <a:ext cx="84143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7455" marR="5080" indent="-1215390">
              <a:lnSpc>
                <a:spcPct val="100000"/>
              </a:lnSpc>
              <a:spcBef>
                <a:spcPts val="95"/>
              </a:spcBef>
            </a:pP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b="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OBJECTIVES</a:t>
            </a:r>
            <a:r>
              <a:rPr b="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b="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LEGISLATIVE</a:t>
            </a:r>
            <a:r>
              <a:rPr b="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REFORM</a:t>
            </a:r>
            <a:r>
              <a:rPr b="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b="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b="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PAYMENT</a:t>
            </a:r>
            <a:r>
              <a:rPr b="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</a:p>
        </p:txBody>
      </p:sp>
      <p:sp>
        <p:nvSpPr>
          <p:cNvPr id="20" name="object 20"/>
          <p:cNvSpPr/>
          <p:nvPr/>
        </p:nvSpPr>
        <p:spPr>
          <a:xfrm>
            <a:off x="9279635" y="1458467"/>
            <a:ext cx="497205" cy="616585"/>
          </a:xfrm>
          <a:custGeom>
            <a:avLst/>
            <a:gdLst/>
            <a:ahLst/>
            <a:cxnLst/>
            <a:rect l="l" t="t" r="r" b="b"/>
            <a:pathLst>
              <a:path w="497204" h="616585">
                <a:moveTo>
                  <a:pt x="164592" y="69469"/>
                </a:moveTo>
                <a:lnTo>
                  <a:pt x="164592" y="0"/>
                </a:lnTo>
                <a:lnTo>
                  <a:pt x="320802" y="0"/>
                </a:lnTo>
                <a:lnTo>
                  <a:pt x="320802" y="69469"/>
                </a:lnTo>
              </a:path>
              <a:path w="497204" h="616585">
                <a:moveTo>
                  <a:pt x="42672" y="86868"/>
                </a:moveTo>
                <a:lnTo>
                  <a:pt x="42672" y="616585"/>
                </a:lnTo>
                <a:lnTo>
                  <a:pt x="450342" y="616585"/>
                </a:lnTo>
                <a:lnTo>
                  <a:pt x="450342" y="86868"/>
                </a:lnTo>
              </a:path>
              <a:path w="497204" h="616585">
                <a:moveTo>
                  <a:pt x="176784" y="187452"/>
                </a:moveTo>
                <a:lnTo>
                  <a:pt x="180086" y="530225"/>
                </a:lnTo>
              </a:path>
              <a:path w="497204" h="616585">
                <a:moveTo>
                  <a:pt x="312420" y="187452"/>
                </a:moveTo>
                <a:lnTo>
                  <a:pt x="315722" y="530225"/>
                </a:lnTo>
              </a:path>
              <a:path w="497204" h="616585">
                <a:moveTo>
                  <a:pt x="0" y="79248"/>
                </a:moveTo>
                <a:lnTo>
                  <a:pt x="497205" y="82169"/>
                </a:lnTo>
              </a:path>
            </a:pathLst>
          </a:custGeom>
          <a:ln w="3352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530590" y="2248636"/>
            <a:ext cx="2124075" cy="122237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610"/>
              </a:spcBef>
            </a:pPr>
            <a:r>
              <a:rPr sz="1400" b="1" dirty="0">
                <a:solidFill>
                  <a:srgbClr val="971341"/>
                </a:solidFill>
                <a:latin typeface="Trebuchet MS"/>
                <a:cs typeface="Trebuchet MS"/>
              </a:rPr>
              <a:t>Promote</a:t>
            </a:r>
            <a:r>
              <a:rPr sz="1400" b="1" spc="-15" dirty="0">
                <a:solidFill>
                  <a:srgbClr val="971341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971341"/>
                </a:solidFill>
                <a:latin typeface="Trebuchet MS"/>
                <a:cs typeface="Trebuchet MS"/>
              </a:rPr>
              <a:t>and</a:t>
            </a:r>
            <a:r>
              <a:rPr sz="1400" b="1" spc="-5" dirty="0">
                <a:solidFill>
                  <a:srgbClr val="971341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971341"/>
                </a:solidFill>
                <a:latin typeface="Trebuchet MS"/>
                <a:cs typeface="Trebuchet MS"/>
              </a:rPr>
              <a:t>Facilitate</a:t>
            </a:r>
            <a:endParaRPr sz="1400">
              <a:latin typeface="Trebuchet MS"/>
              <a:cs typeface="Trebuchet MS"/>
            </a:endParaRPr>
          </a:p>
          <a:p>
            <a:pPr marL="12065" marR="5080" algn="ctr">
              <a:lnSpc>
                <a:spcPct val="100000"/>
              </a:lnSpc>
              <a:spcBef>
                <a:spcPts val="509"/>
              </a:spcBef>
            </a:pP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safety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efficiency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National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Payment </a:t>
            </a:r>
            <a:r>
              <a:rPr sz="1400" dirty="0">
                <a:latin typeface="Arial"/>
                <a:cs typeface="Arial"/>
              </a:rPr>
              <a:t>System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e-</a:t>
            </a:r>
            <a:r>
              <a:rPr sz="1400" spc="-10" dirty="0">
                <a:latin typeface="Arial"/>
                <a:cs typeface="Arial"/>
              </a:rPr>
              <a:t>commerce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financial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inclusion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2833" y="5194198"/>
            <a:ext cx="1819275" cy="97345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465"/>
              </a:spcBef>
            </a:pPr>
            <a:r>
              <a:rPr sz="1400" b="1" spc="60" dirty="0">
                <a:solidFill>
                  <a:srgbClr val="971341"/>
                </a:solidFill>
                <a:latin typeface="Trebuchet MS"/>
                <a:cs typeface="Trebuchet MS"/>
              </a:rPr>
              <a:t>Legal</a:t>
            </a:r>
            <a:r>
              <a:rPr sz="1400" b="1" spc="-114" dirty="0">
                <a:solidFill>
                  <a:srgbClr val="971341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971341"/>
                </a:solidFill>
                <a:latin typeface="Trebuchet MS"/>
                <a:cs typeface="Trebuchet MS"/>
              </a:rPr>
              <a:t>Certainty</a:t>
            </a:r>
            <a:endParaRPr sz="1400">
              <a:latin typeface="Trebuchet MS"/>
              <a:cs typeface="Trebuchet MS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370"/>
              </a:spcBef>
            </a:pPr>
            <a:r>
              <a:rPr sz="1400" dirty="0">
                <a:latin typeface="Arial"/>
                <a:cs typeface="Arial"/>
              </a:rPr>
              <a:t>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protect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users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payment,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clearing,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and </a:t>
            </a:r>
            <a:r>
              <a:rPr sz="1400" dirty="0">
                <a:latin typeface="Arial"/>
                <a:cs typeface="Arial"/>
              </a:rPr>
              <a:t>settlement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systems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0278" y="6390657"/>
            <a:ext cx="860425" cy="2565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1400" spc="-170" dirty="0">
                <a:solidFill>
                  <a:srgbClr val="7D7D7D"/>
                </a:solidFill>
                <a:latin typeface="Arial Black"/>
                <a:cs typeface="Arial Black"/>
              </a:rPr>
              <a:t>PAGE</a:t>
            </a:r>
            <a:r>
              <a:rPr sz="1400" spc="-120" dirty="0">
                <a:solidFill>
                  <a:srgbClr val="7D7D7D"/>
                </a:solidFill>
                <a:latin typeface="Arial Black"/>
                <a:cs typeface="Arial Black"/>
              </a:rPr>
              <a:t> </a:t>
            </a:r>
            <a:r>
              <a:rPr sz="1400" spc="185" dirty="0">
                <a:solidFill>
                  <a:srgbClr val="7D7D7D"/>
                </a:solidFill>
                <a:latin typeface="Arial Black"/>
                <a:cs typeface="Arial Black"/>
              </a:rPr>
              <a:t>//</a:t>
            </a:r>
            <a:r>
              <a:rPr sz="1400" spc="375" dirty="0">
                <a:solidFill>
                  <a:srgbClr val="7D7D7D"/>
                </a:solidFill>
                <a:latin typeface="Arial Black"/>
                <a:cs typeface="Arial Black"/>
              </a:rPr>
              <a:t> </a:t>
            </a:r>
            <a:r>
              <a:rPr sz="2100" spc="-75" baseline="3968" dirty="0">
                <a:solidFill>
                  <a:srgbClr val="7D7D7D"/>
                </a:solidFill>
                <a:latin typeface="Tahoma"/>
                <a:cs typeface="Tahoma"/>
              </a:rPr>
              <a:t>7</a:t>
            </a:r>
            <a:endParaRPr sz="2100" baseline="3968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61005">
              <a:lnSpc>
                <a:spcPct val="100000"/>
              </a:lnSpc>
              <a:spcBef>
                <a:spcPts val="95"/>
              </a:spcBef>
            </a:pPr>
            <a:r>
              <a:rPr spc="225" dirty="0"/>
              <a:t>REVISED</a:t>
            </a:r>
            <a:r>
              <a:rPr spc="-190" dirty="0"/>
              <a:t> </a:t>
            </a:r>
            <a:r>
              <a:rPr spc="150" dirty="0"/>
              <a:t>LEGAL</a:t>
            </a:r>
            <a:r>
              <a:rPr spc="-200" dirty="0"/>
              <a:t> </a:t>
            </a:r>
            <a:r>
              <a:rPr spc="220" dirty="0"/>
              <a:t>FRAMEWORK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577339" y="1821179"/>
            <a:ext cx="8845550" cy="4044950"/>
            <a:chOff x="1577339" y="1821179"/>
            <a:chExt cx="8845550" cy="4044950"/>
          </a:xfrm>
        </p:grpSpPr>
        <p:sp>
          <p:nvSpPr>
            <p:cNvPr id="6" name="object 6"/>
            <p:cNvSpPr/>
            <p:nvPr/>
          </p:nvSpPr>
          <p:spPr>
            <a:xfrm>
              <a:off x="1577339" y="4303775"/>
              <a:ext cx="2590800" cy="1562100"/>
            </a:xfrm>
            <a:custGeom>
              <a:avLst/>
              <a:gdLst/>
              <a:ahLst/>
              <a:cxnLst/>
              <a:rect l="l" t="t" r="r" b="b"/>
              <a:pathLst>
                <a:path w="2590800" h="1562100">
                  <a:moveTo>
                    <a:pt x="2590800" y="0"/>
                  </a:moveTo>
                  <a:lnTo>
                    <a:pt x="0" y="0"/>
                  </a:lnTo>
                  <a:lnTo>
                    <a:pt x="0" y="1562100"/>
                  </a:lnTo>
                  <a:lnTo>
                    <a:pt x="2590800" y="1562100"/>
                  </a:lnTo>
                  <a:lnTo>
                    <a:pt x="259080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62527" y="5148071"/>
              <a:ext cx="711835" cy="718185"/>
            </a:xfrm>
            <a:custGeom>
              <a:avLst/>
              <a:gdLst/>
              <a:ahLst/>
              <a:cxnLst/>
              <a:rect l="l" t="t" r="r" b="b"/>
              <a:pathLst>
                <a:path w="711835" h="718185">
                  <a:moveTo>
                    <a:pt x="711708" y="0"/>
                  </a:moveTo>
                  <a:lnTo>
                    <a:pt x="0" y="0"/>
                  </a:lnTo>
                  <a:lnTo>
                    <a:pt x="711708" y="717803"/>
                  </a:lnTo>
                  <a:lnTo>
                    <a:pt x="711708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68623" y="3585972"/>
              <a:ext cx="2590800" cy="1562100"/>
            </a:xfrm>
            <a:custGeom>
              <a:avLst/>
              <a:gdLst/>
              <a:ahLst/>
              <a:cxnLst/>
              <a:rect l="l" t="t" r="r" b="b"/>
              <a:pathLst>
                <a:path w="2590800" h="1562100">
                  <a:moveTo>
                    <a:pt x="2590800" y="0"/>
                  </a:moveTo>
                  <a:lnTo>
                    <a:pt x="0" y="0"/>
                  </a:lnTo>
                  <a:lnTo>
                    <a:pt x="0" y="1562100"/>
                  </a:lnTo>
                  <a:lnTo>
                    <a:pt x="2590800" y="1562100"/>
                  </a:lnTo>
                  <a:lnTo>
                    <a:pt x="25908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43143" y="4431791"/>
              <a:ext cx="710565" cy="716280"/>
            </a:xfrm>
            <a:custGeom>
              <a:avLst/>
              <a:gdLst/>
              <a:ahLst/>
              <a:cxnLst/>
              <a:rect l="l" t="t" r="r" b="b"/>
              <a:pathLst>
                <a:path w="710564" h="716279">
                  <a:moveTo>
                    <a:pt x="710183" y="0"/>
                  </a:moveTo>
                  <a:lnTo>
                    <a:pt x="0" y="0"/>
                  </a:lnTo>
                  <a:lnTo>
                    <a:pt x="710183" y="716279"/>
                  </a:lnTo>
                  <a:lnTo>
                    <a:pt x="710183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43143" y="2875787"/>
              <a:ext cx="2590800" cy="1562100"/>
            </a:xfrm>
            <a:custGeom>
              <a:avLst/>
              <a:gdLst/>
              <a:ahLst/>
              <a:cxnLst/>
              <a:rect l="l" t="t" r="r" b="b"/>
              <a:pathLst>
                <a:path w="2590800" h="1562100">
                  <a:moveTo>
                    <a:pt x="2590800" y="0"/>
                  </a:moveTo>
                  <a:lnTo>
                    <a:pt x="0" y="0"/>
                  </a:lnTo>
                  <a:lnTo>
                    <a:pt x="0" y="1562100"/>
                  </a:lnTo>
                  <a:lnTo>
                    <a:pt x="2590800" y="1562100"/>
                  </a:lnTo>
                  <a:lnTo>
                    <a:pt x="25908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22236" y="3707891"/>
              <a:ext cx="711835" cy="716280"/>
            </a:xfrm>
            <a:custGeom>
              <a:avLst/>
              <a:gdLst/>
              <a:ahLst/>
              <a:cxnLst/>
              <a:rect l="l" t="t" r="r" b="b"/>
              <a:pathLst>
                <a:path w="711834" h="716279">
                  <a:moveTo>
                    <a:pt x="711708" y="0"/>
                  </a:moveTo>
                  <a:lnTo>
                    <a:pt x="0" y="0"/>
                  </a:lnTo>
                  <a:lnTo>
                    <a:pt x="711708" y="716279"/>
                  </a:lnTo>
                  <a:lnTo>
                    <a:pt x="711708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22236" y="1821179"/>
              <a:ext cx="3200400" cy="2230120"/>
            </a:xfrm>
            <a:custGeom>
              <a:avLst/>
              <a:gdLst/>
              <a:ahLst/>
              <a:cxnLst/>
              <a:rect l="l" t="t" r="r" b="b"/>
              <a:pathLst>
                <a:path w="3200400" h="2230120">
                  <a:moveTo>
                    <a:pt x="2568956" y="0"/>
                  </a:moveTo>
                  <a:lnTo>
                    <a:pt x="2568956" y="340487"/>
                  </a:lnTo>
                  <a:lnTo>
                    <a:pt x="0" y="340487"/>
                  </a:lnTo>
                  <a:lnTo>
                    <a:pt x="0" y="1889125"/>
                  </a:lnTo>
                  <a:lnTo>
                    <a:pt x="2568956" y="1889125"/>
                  </a:lnTo>
                  <a:lnTo>
                    <a:pt x="2568956" y="2229612"/>
                  </a:lnTo>
                  <a:lnTo>
                    <a:pt x="3200400" y="1114806"/>
                  </a:lnTo>
                  <a:lnTo>
                    <a:pt x="2568956" y="0"/>
                  </a:lnTo>
                  <a:close/>
                </a:path>
              </a:pathLst>
            </a:custGeom>
            <a:solidFill>
              <a:srgbClr val="640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607177" y="3156661"/>
            <a:ext cx="15424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Payment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07177" y="3370579"/>
            <a:ext cx="143319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Services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(Safeguarding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07177" y="3797300"/>
            <a:ext cx="1062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User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Funds)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07177" y="4010659"/>
            <a:ext cx="10433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Regulations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85938" y="2498801"/>
            <a:ext cx="135191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95" dirty="0">
                <a:solidFill>
                  <a:srgbClr val="FFFFFF"/>
                </a:solidFill>
                <a:latin typeface="Trebuchet MS"/>
                <a:cs typeface="Trebuchet MS"/>
              </a:rPr>
              <a:t>PAYMENT </a:t>
            </a:r>
            <a:r>
              <a:rPr sz="1400" b="1" spc="165" dirty="0">
                <a:solidFill>
                  <a:srgbClr val="FFFFFF"/>
                </a:solidFill>
                <a:latin typeface="Trebuchet MS"/>
                <a:cs typeface="Trebuchet MS"/>
              </a:rPr>
              <a:t>SYSTEMS</a:t>
            </a:r>
            <a:r>
              <a:rPr sz="14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0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400" b="1" spc="135" dirty="0">
                <a:solidFill>
                  <a:srgbClr val="FFFFFF"/>
                </a:solidFill>
                <a:latin typeface="Trebuchet MS"/>
                <a:cs typeface="Trebuchet MS"/>
              </a:rPr>
              <a:t>SERVICES</a:t>
            </a:r>
            <a:r>
              <a:rPr sz="14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BILL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85938" y="3139567"/>
            <a:ext cx="93154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35" dirty="0">
                <a:solidFill>
                  <a:srgbClr val="FFFFFF"/>
                </a:solidFill>
                <a:latin typeface="Trebuchet MS"/>
                <a:cs typeface="Trebuchet MS"/>
              </a:rPr>
              <a:t>(PSS</a:t>
            </a:r>
            <a:r>
              <a:rPr sz="14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BILL)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7110" y="4444746"/>
            <a:ext cx="154241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Payment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Systems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Services (Licensing,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77339" y="5148071"/>
            <a:ext cx="2590800" cy="718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>
              <a:lnSpc>
                <a:spcPts val="1285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Supervision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212090" marR="135255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Oversight) Regulations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68623" y="3855465"/>
            <a:ext cx="18745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635" marR="39116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Payment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37559" y="4282185"/>
            <a:ext cx="7588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37559" y="4495546"/>
            <a:ext cx="8896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(E-money)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37559" y="4708905"/>
            <a:ext cx="10433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Regulations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88919" y="1535049"/>
            <a:ext cx="18783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971341"/>
                </a:solidFill>
                <a:latin typeface="Arial"/>
                <a:cs typeface="Arial"/>
              </a:rPr>
              <a:t>REGULATIONS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37346" y="1491488"/>
            <a:ext cx="591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971341"/>
                </a:solidFill>
                <a:latin typeface="Arial"/>
                <a:cs typeface="Arial"/>
              </a:rPr>
              <a:t>BILL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68880" y="1798700"/>
            <a:ext cx="3914140" cy="2459990"/>
          </a:xfrm>
          <a:custGeom>
            <a:avLst/>
            <a:gdLst/>
            <a:ahLst/>
            <a:cxnLst/>
            <a:rect l="l" t="t" r="r" b="b"/>
            <a:pathLst>
              <a:path w="3914140" h="2459990">
                <a:moveTo>
                  <a:pt x="3913632" y="1059815"/>
                </a:moveTo>
                <a:lnTo>
                  <a:pt x="3897033" y="1039241"/>
                </a:lnTo>
                <a:lnTo>
                  <a:pt x="3860165" y="993521"/>
                </a:lnTo>
                <a:lnTo>
                  <a:pt x="3847007" y="1022375"/>
                </a:lnTo>
                <a:lnTo>
                  <a:pt x="1608963" y="0"/>
                </a:lnTo>
                <a:lnTo>
                  <a:pt x="1606296" y="5715"/>
                </a:lnTo>
                <a:lnTo>
                  <a:pt x="1600073" y="7112"/>
                </a:lnTo>
                <a:lnTo>
                  <a:pt x="1603883" y="23634"/>
                </a:lnTo>
                <a:lnTo>
                  <a:pt x="1596771" y="19050"/>
                </a:lnTo>
                <a:lnTo>
                  <a:pt x="36550" y="2392756"/>
                </a:lnTo>
                <a:lnTo>
                  <a:pt x="10033" y="2375281"/>
                </a:lnTo>
                <a:lnTo>
                  <a:pt x="0" y="2459863"/>
                </a:lnTo>
                <a:lnTo>
                  <a:pt x="73660" y="2417191"/>
                </a:lnTo>
                <a:lnTo>
                  <a:pt x="63246" y="2410333"/>
                </a:lnTo>
                <a:lnTo>
                  <a:pt x="47104" y="2399715"/>
                </a:lnTo>
                <a:lnTo>
                  <a:pt x="1605191" y="29324"/>
                </a:lnTo>
                <a:lnTo>
                  <a:pt x="1989264" y="1691741"/>
                </a:lnTo>
                <a:lnTo>
                  <a:pt x="1958340" y="1698879"/>
                </a:lnTo>
                <a:lnTo>
                  <a:pt x="2012569" y="1764538"/>
                </a:lnTo>
                <a:lnTo>
                  <a:pt x="2027123" y="1704086"/>
                </a:lnTo>
                <a:lnTo>
                  <a:pt x="2032508" y="1681734"/>
                </a:lnTo>
                <a:lnTo>
                  <a:pt x="2001596" y="1688884"/>
                </a:lnTo>
                <a:lnTo>
                  <a:pt x="1615401" y="16814"/>
                </a:lnTo>
                <a:lnTo>
                  <a:pt x="3841724" y="1033957"/>
                </a:lnTo>
                <a:lnTo>
                  <a:pt x="3828542" y="1062863"/>
                </a:lnTo>
                <a:lnTo>
                  <a:pt x="3913632" y="1059815"/>
                </a:lnTo>
                <a:close/>
              </a:path>
            </a:pathLst>
          </a:custGeom>
          <a:solidFill>
            <a:srgbClr val="6409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93252" y="1767839"/>
            <a:ext cx="76200" cy="398145"/>
          </a:xfrm>
          <a:custGeom>
            <a:avLst/>
            <a:gdLst/>
            <a:ahLst/>
            <a:cxnLst/>
            <a:rect l="l" t="t" r="r" b="b"/>
            <a:pathLst>
              <a:path w="76200" h="398144">
                <a:moveTo>
                  <a:pt x="31750" y="321945"/>
                </a:moveTo>
                <a:lnTo>
                  <a:pt x="0" y="321945"/>
                </a:lnTo>
                <a:lnTo>
                  <a:pt x="38100" y="398145"/>
                </a:lnTo>
                <a:lnTo>
                  <a:pt x="69850" y="334645"/>
                </a:lnTo>
                <a:lnTo>
                  <a:pt x="31750" y="334645"/>
                </a:lnTo>
                <a:lnTo>
                  <a:pt x="31750" y="321945"/>
                </a:lnTo>
                <a:close/>
              </a:path>
              <a:path w="76200" h="398144">
                <a:moveTo>
                  <a:pt x="44450" y="0"/>
                </a:moveTo>
                <a:lnTo>
                  <a:pt x="31750" y="0"/>
                </a:lnTo>
                <a:lnTo>
                  <a:pt x="31750" y="334645"/>
                </a:lnTo>
                <a:lnTo>
                  <a:pt x="44450" y="334645"/>
                </a:lnTo>
                <a:lnTo>
                  <a:pt x="44450" y="0"/>
                </a:lnTo>
                <a:close/>
              </a:path>
              <a:path w="76200" h="398144">
                <a:moveTo>
                  <a:pt x="76200" y="321945"/>
                </a:moveTo>
                <a:lnTo>
                  <a:pt x="44450" y="321945"/>
                </a:lnTo>
                <a:lnTo>
                  <a:pt x="44450" y="334645"/>
                </a:lnTo>
                <a:lnTo>
                  <a:pt x="69850" y="334645"/>
                </a:lnTo>
                <a:lnTo>
                  <a:pt x="76200" y="321945"/>
                </a:lnTo>
                <a:close/>
              </a:path>
            </a:pathLst>
          </a:custGeom>
          <a:solidFill>
            <a:srgbClr val="64092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0278" y="6390657"/>
            <a:ext cx="860425" cy="2565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1400" spc="-170" dirty="0">
                <a:solidFill>
                  <a:srgbClr val="7D7D7D"/>
                </a:solidFill>
                <a:latin typeface="Arial Black"/>
                <a:cs typeface="Arial Black"/>
              </a:rPr>
              <a:t>PAGE</a:t>
            </a:r>
            <a:r>
              <a:rPr sz="1400" spc="-120" dirty="0">
                <a:solidFill>
                  <a:srgbClr val="7D7D7D"/>
                </a:solidFill>
                <a:latin typeface="Arial Black"/>
                <a:cs typeface="Arial Black"/>
              </a:rPr>
              <a:t> </a:t>
            </a:r>
            <a:r>
              <a:rPr sz="1400" spc="185" dirty="0">
                <a:solidFill>
                  <a:srgbClr val="7D7D7D"/>
                </a:solidFill>
                <a:latin typeface="Arial Black"/>
                <a:cs typeface="Arial Black"/>
              </a:rPr>
              <a:t>//</a:t>
            </a:r>
            <a:r>
              <a:rPr sz="1400" spc="375" dirty="0">
                <a:solidFill>
                  <a:srgbClr val="7D7D7D"/>
                </a:solidFill>
                <a:latin typeface="Arial Black"/>
                <a:cs typeface="Arial Black"/>
              </a:rPr>
              <a:t> </a:t>
            </a:r>
            <a:r>
              <a:rPr sz="2100" spc="-75" baseline="3968" dirty="0">
                <a:solidFill>
                  <a:srgbClr val="7D7D7D"/>
                </a:solidFill>
                <a:latin typeface="Tahoma"/>
                <a:cs typeface="Tahoma"/>
              </a:rPr>
              <a:t>6</a:t>
            </a:r>
            <a:endParaRPr sz="2100" baseline="3968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521708" y="1636776"/>
            <a:ext cx="556260" cy="803275"/>
          </a:xfrm>
          <a:custGeom>
            <a:avLst/>
            <a:gdLst/>
            <a:ahLst/>
            <a:cxnLst/>
            <a:rect l="l" t="t" r="r" b="b"/>
            <a:pathLst>
              <a:path w="556260" h="803275">
                <a:moveTo>
                  <a:pt x="463550" y="0"/>
                </a:moveTo>
                <a:lnTo>
                  <a:pt x="92709" y="0"/>
                </a:lnTo>
                <a:lnTo>
                  <a:pt x="56632" y="7288"/>
                </a:lnTo>
                <a:lnTo>
                  <a:pt x="27162" y="27162"/>
                </a:lnTo>
                <a:lnTo>
                  <a:pt x="7288" y="56632"/>
                </a:lnTo>
                <a:lnTo>
                  <a:pt x="0" y="92710"/>
                </a:lnTo>
                <a:lnTo>
                  <a:pt x="0" y="710438"/>
                </a:lnTo>
                <a:lnTo>
                  <a:pt x="7288" y="746515"/>
                </a:lnTo>
                <a:lnTo>
                  <a:pt x="27162" y="775985"/>
                </a:lnTo>
                <a:lnTo>
                  <a:pt x="56632" y="795859"/>
                </a:lnTo>
                <a:lnTo>
                  <a:pt x="92709" y="803148"/>
                </a:lnTo>
                <a:lnTo>
                  <a:pt x="463550" y="803148"/>
                </a:lnTo>
                <a:lnTo>
                  <a:pt x="499627" y="795859"/>
                </a:lnTo>
                <a:lnTo>
                  <a:pt x="529097" y="775985"/>
                </a:lnTo>
                <a:lnTo>
                  <a:pt x="548971" y="746515"/>
                </a:lnTo>
                <a:lnTo>
                  <a:pt x="556259" y="710438"/>
                </a:lnTo>
                <a:lnTo>
                  <a:pt x="556259" y="92710"/>
                </a:lnTo>
                <a:lnTo>
                  <a:pt x="548971" y="56632"/>
                </a:lnTo>
                <a:lnTo>
                  <a:pt x="529097" y="27162"/>
                </a:lnTo>
                <a:lnTo>
                  <a:pt x="499627" y="7288"/>
                </a:lnTo>
                <a:lnTo>
                  <a:pt x="463550" y="0"/>
                </a:lnTo>
                <a:close/>
              </a:path>
            </a:pathLst>
          </a:custGeom>
          <a:solidFill>
            <a:srgbClr val="EF6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1708" y="2820923"/>
            <a:ext cx="556260" cy="803275"/>
          </a:xfrm>
          <a:custGeom>
            <a:avLst/>
            <a:gdLst/>
            <a:ahLst/>
            <a:cxnLst/>
            <a:rect l="l" t="t" r="r" b="b"/>
            <a:pathLst>
              <a:path w="556260" h="803275">
                <a:moveTo>
                  <a:pt x="463550" y="0"/>
                </a:moveTo>
                <a:lnTo>
                  <a:pt x="92709" y="0"/>
                </a:lnTo>
                <a:lnTo>
                  <a:pt x="56632" y="7288"/>
                </a:lnTo>
                <a:lnTo>
                  <a:pt x="27162" y="27162"/>
                </a:lnTo>
                <a:lnTo>
                  <a:pt x="7288" y="56632"/>
                </a:lnTo>
                <a:lnTo>
                  <a:pt x="0" y="92710"/>
                </a:lnTo>
                <a:lnTo>
                  <a:pt x="0" y="710438"/>
                </a:lnTo>
                <a:lnTo>
                  <a:pt x="7288" y="746515"/>
                </a:lnTo>
                <a:lnTo>
                  <a:pt x="27162" y="775985"/>
                </a:lnTo>
                <a:lnTo>
                  <a:pt x="56632" y="795859"/>
                </a:lnTo>
                <a:lnTo>
                  <a:pt x="92709" y="803148"/>
                </a:lnTo>
                <a:lnTo>
                  <a:pt x="463550" y="803148"/>
                </a:lnTo>
                <a:lnTo>
                  <a:pt x="499627" y="795859"/>
                </a:lnTo>
                <a:lnTo>
                  <a:pt x="529097" y="775985"/>
                </a:lnTo>
                <a:lnTo>
                  <a:pt x="548971" y="746515"/>
                </a:lnTo>
                <a:lnTo>
                  <a:pt x="556259" y="710438"/>
                </a:lnTo>
                <a:lnTo>
                  <a:pt x="556259" y="92710"/>
                </a:lnTo>
                <a:lnTo>
                  <a:pt x="548971" y="56632"/>
                </a:lnTo>
                <a:lnTo>
                  <a:pt x="529097" y="27162"/>
                </a:lnTo>
                <a:lnTo>
                  <a:pt x="499627" y="7288"/>
                </a:lnTo>
                <a:lnTo>
                  <a:pt x="463550" y="0"/>
                </a:lnTo>
                <a:close/>
              </a:path>
            </a:pathLst>
          </a:custGeom>
          <a:solidFill>
            <a:srgbClr val="E62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1708" y="4005071"/>
            <a:ext cx="556260" cy="805180"/>
          </a:xfrm>
          <a:custGeom>
            <a:avLst/>
            <a:gdLst/>
            <a:ahLst/>
            <a:cxnLst/>
            <a:rect l="l" t="t" r="r" b="b"/>
            <a:pathLst>
              <a:path w="556260" h="805179">
                <a:moveTo>
                  <a:pt x="463550" y="0"/>
                </a:moveTo>
                <a:lnTo>
                  <a:pt x="92709" y="0"/>
                </a:lnTo>
                <a:lnTo>
                  <a:pt x="56632" y="7288"/>
                </a:lnTo>
                <a:lnTo>
                  <a:pt x="27162" y="27162"/>
                </a:lnTo>
                <a:lnTo>
                  <a:pt x="7288" y="56632"/>
                </a:lnTo>
                <a:lnTo>
                  <a:pt x="0" y="92709"/>
                </a:lnTo>
                <a:lnTo>
                  <a:pt x="0" y="711961"/>
                </a:lnTo>
                <a:lnTo>
                  <a:pt x="7288" y="748039"/>
                </a:lnTo>
                <a:lnTo>
                  <a:pt x="27162" y="777509"/>
                </a:lnTo>
                <a:lnTo>
                  <a:pt x="56632" y="797383"/>
                </a:lnTo>
                <a:lnTo>
                  <a:pt x="92709" y="804671"/>
                </a:lnTo>
                <a:lnTo>
                  <a:pt x="463550" y="804671"/>
                </a:lnTo>
                <a:lnTo>
                  <a:pt x="499627" y="797383"/>
                </a:lnTo>
                <a:lnTo>
                  <a:pt x="529097" y="777509"/>
                </a:lnTo>
                <a:lnTo>
                  <a:pt x="548971" y="748039"/>
                </a:lnTo>
                <a:lnTo>
                  <a:pt x="556259" y="711961"/>
                </a:lnTo>
                <a:lnTo>
                  <a:pt x="556259" y="92709"/>
                </a:lnTo>
                <a:lnTo>
                  <a:pt x="548971" y="56632"/>
                </a:lnTo>
                <a:lnTo>
                  <a:pt x="529097" y="27162"/>
                </a:lnTo>
                <a:lnTo>
                  <a:pt x="499627" y="7288"/>
                </a:lnTo>
                <a:lnTo>
                  <a:pt x="463550" y="0"/>
                </a:lnTo>
                <a:close/>
              </a:path>
            </a:pathLst>
          </a:custGeom>
          <a:solidFill>
            <a:srgbClr val="640C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1708" y="5189220"/>
            <a:ext cx="556260" cy="805180"/>
          </a:xfrm>
          <a:custGeom>
            <a:avLst/>
            <a:gdLst/>
            <a:ahLst/>
            <a:cxnLst/>
            <a:rect l="l" t="t" r="r" b="b"/>
            <a:pathLst>
              <a:path w="556260" h="805179">
                <a:moveTo>
                  <a:pt x="463550" y="0"/>
                </a:moveTo>
                <a:lnTo>
                  <a:pt x="92709" y="0"/>
                </a:lnTo>
                <a:lnTo>
                  <a:pt x="56632" y="7288"/>
                </a:lnTo>
                <a:lnTo>
                  <a:pt x="27162" y="27162"/>
                </a:lnTo>
                <a:lnTo>
                  <a:pt x="7288" y="56632"/>
                </a:lnTo>
                <a:lnTo>
                  <a:pt x="0" y="92709"/>
                </a:lnTo>
                <a:lnTo>
                  <a:pt x="0" y="711961"/>
                </a:lnTo>
                <a:lnTo>
                  <a:pt x="7288" y="748050"/>
                </a:lnTo>
                <a:lnTo>
                  <a:pt x="27162" y="777519"/>
                </a:lnTo>
                <a:lnTo>
                  <a:pt x="56632" y="797386"/>
                </a:lnTo>
                <a:lnTo>
                  <a:pt x="92709" y="804671"/>
                </a:lnTo>
                <a:lnTo>
                  <a:pt x="463550" y="804671"/>
                </a:lnTo>
                <a:lnTo>
                  <a:pt x="499627" y="797386"/>
                </a:lnTo>
                <a:lnTo>
                  <a:pt x="529097" y="777519"/>
                </a:lnTo>
                <a:lnTo>
                  <a:pt x="548971" y="748050"/>
                </a:lnTo>
                <a:lnTo>
                  <a:pt x="556259" y="711961"/>
                </a:lnTo>
                <a:lnTo>
                  <a:pt x="556259" y="92709"/>
                </a:lnTo>
                <a:lnTo>
                  <a:pt x="548971" y="56632"/>
                </a:lnTo>
                <a:lnTo>
                  <a:pt x="529097" y="27162"/>
                </a:lnTo>
                <a:lnTo>
                  <a:pt x="499627" y="7288"/>
                </a:lnTo>
                <a:lnTo>
                  <a:pt x="463550" y="0"/>
                </a:lnTo>
                <a:close/>
              </a:path>
            </a:pathLst>
          </a:custGeom>
          <a:solidFill>
            <a:srgbClr val="4A08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96661" y="1670431"/>
            <a:ext cx="192913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sz="1400" b="1" spc="-2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b="1" spc="-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</a:t>
            </a:r>
            <a:r>
              <a:rPr sz="1400" b="1" spc="8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07838" y="2786252"/>
            <a:ext cx="1799589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1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sz="1400" b="1" spc="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Collateral</a:t>
            </a:r>
            <a:r>
              <a:rPr sz="1400" b="1" spc="4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sz="1400" b="1" spc="5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1400" b="1" spc="-9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400" b="1" spc="-1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07838" y="4046296"/>
            <a:ext cx="143764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  <a:r>
              <a:rPr sz="1400" b="1" spc="9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Enforcement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85942" y="5258180"/>
            <a:ext cx="13566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4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Miscellaneous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8034" y="1775536"/>
            <a:ext cx="3441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65" dirty="0">
                <a:solidFill>
                  <a:srgbClr val="FFFFFF"/>
                </a:solidFill>
                <a:latin typeface="Trebuchet MS"/>
                <a:cs typeface="Trebuchet MS"/>
              </a:rPr>
              <a:t>05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96765" y="2996945"/>
            <a:ext cx="3397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45" dirty="0">
                <a:solidFill>
                  <a:srgbClr val="FFFFFF"/>
                </a:solidFill>
                <a:latin typeface="Trebuchet MS"/>
                <a:cs typeface="Trebuchet MS"/>
              </a:rPr>
              <a:t>06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7433" y="4175886"/>
            <a:ext cx="3340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25" dirty="0">
                <a:solidFill>
                  <a:srgbClr val="FFFFFF"/>
                </a:solidFill>
                <a:latin typeface="Trebuchet MS"/>
                <a:cs typeface="Trebuchet MS"/>
              </a:rPr>
              <a:t>07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94097" y="5328920"/>
            <a:ext cx="3460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80" dirty="0">
                <a:solidFill>
                  <a:srgbClr val="FFFFFF"/>
                </a:solidFill>
                <a:latin typeface="Trebuchet MS"/>
                <a:cs typeface="Trebuchet MS"/>
              </a:rPr>
              <a:t>08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9768" y="1604772"/>
            <a:ext cx="554990" cy="821690"/>
          </a:xfrm>
          <a:custGeom>
            <a:avLst/>
            <a:gdLst/>
            <a:ahLst/>
            <a:cxnLst/>
            <a:rect l="l" t="t" r="r" b="b"/>
            <a:pathLst>
              <a:path w="554990" h="821689">
                <a:moveTo>
                  <a:pt x="462279" y="0"/>
                </a:moveTo>
                <a:lnTo>
                  <a:pt x="92455" y="0"/>
                </a:lnTo>
                <a:lnTo>
                  <a:pt x="56465" y="7266"/>
                </a:lnTo>
                <a:lnTo>
                  <a:pt x="27077" y="27082"/>
                </a:lnTo>
                <a:lnTo>
                  <a:pt x="7264" y="56471"/>
                </a:lnTo>
                <a:lnTo>
                  <a:pt x="0" y="92455"/>
                </a:lnTo>
                <a:lnTo>
                  <a:pt x="0" y="728979"/>
                </a:lnTo>
                <a:lnTo>
                  <a:pt x="7264" y="764964"/>
                </a:lnTo>
                <a:lnTo>
                  <a:pt x="27077" y="794353"/>
                </a:lnTo>
                <a:lnTo>
                  <a:pt x="56465" y="814169"/>
                </a:lnTo>
                <a:lnTo>
                  <a:pt x="92455" y="821436"/>
                </a:lnTo>
                <a:lnTo>
                  <a:pt x="462279" y="821436"/>
                </a:lnTo>
                <a:lnTo>
                  <a:pt x="498270" y="814169"/>
                </a:lnTo>
                <a:lnTo>
                  <a:pt x="527658" y="794353"/>
                </a:lnTo>
                <a:lnTo>
                  <a:pt x="547471" y="764964"/>
                </a:lnTo>
                <a:lnTo>
                  <a:pt x="554735" y="728979"/>
                </a:lnTo>
                <a:lnTo>
                  <a:pt x="554735" y="92455"/>
                </a:lnTo>
                <a:lnTo>
                  <a:pt x="547471" y="56471"/>
                </a:lnTo>
                <a:lnTo>
                  <a:pt x="527658" y="27082"/>
                </a:lnTo>
                <a:lnTo>
                  <a:pt x="498270" y="7266"/>
                </a:lnTo>
                <a:lnTo>
                  <a:pt x="462279" y="0"/>
                </a:lnTo>
                <a:close/>
              </a:path>
            </a:pathLst>
          </a:custGeom>
          <a:solidFill>
            <a:srgbClr val="EF6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9768" y="2813304"/>
            <a:ext cx="554990" cy="820419"/>
          </a:xfrm>
          <a:custGeom>
            <a:avLst/>
            <a:gdLst/>
            <a:ahLst/>
            <a:cxnLst/>
            <a:rect l="l" t="t" r="r" b="b"/>
            <a:pathLst>
              <a:path w="554990" h="820420">
                <a:moveTo>
                  <a:pt x="462279" y="0"/>
                </a:moveTo>
                <a:lnTo>
                  <a:pt x="92455" y="0"/>
                </a:lnTo>
                <a:lnTo>
                  <a:pt x="56465" y="7266"/>
                </a:lnTo>
                <a:lnTo>
                  <a:pt x="27077" y="27082"/>
                </a:lnTo>
                <a:lnTo>
                  <a:pt x="7264" y="56471"/>
                </a:lnTo>
                <a:lnTo>
                  <a:pt x="0" y="92456"/>
                </a:lnTo>
                <a:lnTo>
                  <a:pt x="0" y="727456"/>
                </a:lnTo>
                <a:lnTo>
                  <a:pt x="7264" y="763440"/>
                </a:lnTo>
                <a:lnTo>
                  <a:pt x="27077" y="792829"/>
                </a:lnTo>
                <a:lnTo>
                  <a:pt x="56465" y="812645"/>
                </a:lnTo>
                <a:lnTo>
                  <a:pt x="92455" y="819912"/>
                </a:lnTo>
                <a:lnTo>
                  <a:pt x="462279" y="819912"/>
                </a:lnTo>
                <a:lnTo>
                  <a:pt x="498270" y="812645"/>
                </a:lnTo>
                <a:lnTo>
                  <a:pt x="527658" y="792829"/>
                </a:lnTo>
                <a:lnTo>
                  <a:pt x="547471" y="763440"/>
                </a:lnTo>
                <a:lnTo>
                  <a:pt x="554735" y="727456"/>
                </a:lnTo>
                <a:lnTo>
                  <a:pt x="554735" y="92456"/>
                </a:lnTo>
                <a:lnTo>
                  <a:pt x="547471" y="56471"/>
                </a:lnTo>
                <a:lnTo>
                  <a:pt x="527658" y="27082"/>
                </a:lnTo>
                <a:lnTo>
                  <a:pt x="498270" y="7266"/>
                </a:lnTo>
                <a:lnTo>
                  <a:pt x="462279" y="0"/>
                </a:lnTo>
                <a:close/>
              </a:path>
            </a:pathLst>
          </a:custGeom>
          <a:solidFill>
            <a:srgbClr val="E62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768" y="4021835"/>
            <a:ext cx="554990" cy="820419"/>
          </a:xfrm>
          <a:custGeom>
            <a:avLst/>
            <a:gdLst/>
            <a:ahLst/>
            <a:cxnLst/>
            <a:rect l="l" t="t" r="r" b="b"/>
            <a:pathLst>
              <a:path w="554990" h="820420">
                <a:moveTo>
                  <a:pt x="462279" y="0"/>
                </a:moveTo>
                <a:lnTo>
                  <a:pt x="92455" y="0"/>
                </a:lnTo>
                <a:lnTo>
                  <a:pt x="56465" y="7266"/>
                </a:lnTo>
                <a:lnTo>
                  <a:pt x="27077" y="27082"/>
                </a:lnTo>
                <a:lnTo>
                  <a:pt x="7264" y="56471"/>
                </a:lnTo>
                <a:lnTo>
                  <a:pt x="0" y="92456"/>
                </a:lnTo>
                <a:lnTo>
                  <a:pt x="0" y="727456"/>
                </a:lnTo>
                <a:lnTo>
                  <a:pt x="7264" y="763440"/>
                </a:lnTo>
                <a:lnTo>
                  <a:pt x="27077" y="792829"/>
                </a:lnTo>
                <a:lnTo>
                  <a:pt x="56465" y="812645"/>
                </a:lnTo>
                <a:lnTo>
                  <a:pt x="92455" y="819912"/>
                </a:lnTo>
                <a:lnTo>
                  <a:pt x="462279" y="819912"/>
                </a:lnTo>
                <a:lnTo>
                  <a:pt x="498270" y="812645"/>
                </a:lnTo>
                <a:lnTo>
                  <a:pt x="527658" y="792829"/>
                </a:lnTo>
                <a:lnTo>
                  <a:pt x="547471" y="763440"/>
                </a:lnTo>
                <a:lnTo>
                  <a:pt x="554735" y="727456"/>
                </a:lnTo>
                <a:lnTo>
                  <a:pt x="554735" y="92456"/>
                </a:lnTo>
                <a:lnTo>
                  <a:pt x="547471" y="56471"/>
                </a:lnTo>
                <a:lnTo>
                  <a:pt x="527658" y="27082"/>
                </a:lnTo>
                <a:lnTo>
                  <a:pt x="498270" y="7266"/>
                </a:lnTo>
                <a:lnTo>
                  <a:pt x="462279" y="0"/>
                </a:lnTo>
                <a:close/>
              </a:path>
            </a:pathLst>
          </a:custGeom>
          <a:solidFill>
            <a:srgbClr val="640C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768" y="5230367"/>
            <a:ext cx="554990" cy="820419"/>
          </a:xfrm>
          <a:custGeom>
            <a:avLst/>
            <a:gdLst/>
            <a:ahLst/>
            <a:cxnLst/>
            <a:rect l="l" t="t" r="r" b="b"/>
            <a:pathLst>
              <a:path w="554990" h="820420">
                <a:moveTo>
                  <a:pt x="462279" y="0"/>
                </a:moveTo>
                <a:lnTo>
                  <a:pt x="92455" y="0"/>
                </a:lnTo>
                <a:lnTo>
                  <a:pt x="56465" y="7266"/>
                </a:lnTo>
                <a:lnTo>
                  <a:pt x="27077" y="27082"/>
                </a:lnTo>
                <a:lnTo>
                  <a:pt x="7264" y="56471"/>
                </a:lnTo>
                <a:lnTo>
                  <a:pt x="0" y="92455"/>
                </a:lnTo>
                <a:lnTo>
                  <a:pt x="0" y="727455"/>
                </a:lnTo>
                <a:lnTo>
                  <a:pt x="7264" y="763446"/>
                </a:lnTo>
                <a:lnTo>
                  <a:pt x="27077" y="792834"/>
                </a:lnTo>
                <a:lnTo>
                  <a:pt x="56465" y="812647"/>
                </a:lnTo>
                <a:lnTo>
                  <a:pt x="92455" y="819911"/>
                </a:lnTo>
                <a:lnTo>
                  <a:pt x="462279" y="819911"/>
                </a:lnTo>
                <a:lnTo>
                  <a:pt x="498270" y="812647"/>
                </a:lnTo>
                <a:lnTo>
                  <a:pt x="527658" y="792834"/>
                </a:lnTo>
                <a:lnTo>
                  <a:pt x="547471" y="763446"/>
                </a:lnTo>
                <a:lnTo>
                  <a:pt x="554735" y="727455"/>
                </a:lnTo>
                <a:lnTo>
                  <a:pt x="554735" y="92455"/>
                </a:lnTo>
                <a:lnTo>
                  <a:pt x="547471" y="56471"/>
                </a:lnTo>
                <a:lnTo>
                  <a:pt x="527658" y="27082"/>
                </a:lnTo>
                <a:lnTo>
                  <a:pt x="498270" y="7266"/>
                </a:lnTo>
                <a:lnTo>
                  <a:pt x="462279" y="0"/>
                </a:lnTo>
                <a:close/>
              </a:path>
            </a:pathLst>
          </a:custGeom>
          <a:solidFill>
            <a:srgbClr val="4A08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19936" y="1651762"/>
            <a:ext cx="20974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sz="1400" b="1" spc="3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b="1" spc="3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Powers</a:t>
            </a:r>
            <a:r>
              <a:rPr sz="1400" b="1" spc="7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400" b="1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b="1" spc="1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sz="1400" b="1" spc="2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61999" y="4049648"/>
            <a:ext cx="19145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Supervision</a:t>
            </a:r>
            <a:r>
              <a:rPr sz="1400" b="1" spc="8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400" b="1" spc="1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Oversight</a:t>
            </a:r>
            <a:r>
              <a:rPr sz="1400" b="1" spc="-3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b="1" spc="-2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3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PSPs</a:t>
            </a:r>
            <a:r>
              <a:rPr sz="1400" b="1" spc="1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400" b="1" spc="6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PSO’s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2362" y="5283530"/>
            <a:ext cx="203327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2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Designation</a:t>
            </a:r>
            <a:r>
              <a:rPr sz="1400" b="1" spc="8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400" b="1" spc="5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Systemically</a:t>
            </a:r>
            <a:r>
              <a:rPr sz="1400" b="1" spc="-8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</a:t>
            </a:r>
            <a:r>
              <a:rPr sz="1400" b="1" spc="7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PSO’s</a:t>
            </a:r>
            <a:r>
              <a:rPr sz="1400" b="1" spc="-7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b="1" spc="-7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14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PSPs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3430" y="1748155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01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8741" y="2993517"/>
            <a:ext cx="3327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25" dirty="0">
                <a:solidFill>
                  <a:srgbClr val="FFFFFF"/>
                </a:solidFill>
                <a:latin typeface="Trebuchet MS"/>
                <a:cs typeface="Trebuchet MS"/>
              </a:rPr>
              <a:t>02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6186" y="4196029"/>
            <a:ext cx="3409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55" dirty="0">
                <a:solidFill>
                  <a:srgbClr val="FFFFFF"/>
                </a:solidFill>
                <a:latin typeface="Trebuchet MS"/>
                <a:cs typeface="Trebuchet MS"/>
              </a:rPr>
              <a:t>03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7405" y="5372811"/>
            <a:ext cx="3409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55" dirty="0">
                <a:solidFill>
                  <a:srgbClr val="FFFFFF"/>
                </a:solidFill>
                <a:latin typeface="Trebuchet MS"/>
                <a:cs typeface="Trebuchet MS"/>
              </a:rPr>
              <a:t>04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7" name="object 27" descr="$PPTXTitle"/>
          <p:cNvSpPr txBox="1">
            <a:spLocks noGrp="1"/>
          </p:cNvSpPr>
          <p:nvPr>
            <p:ph type="title"/>
          </p:nvPr>
        </p:nvSpPr>
        <p:spPr>
          <a:xfrm>
            <a:off x="549351" y="481024"/>
            <a:ext cx="1109329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pc="200" dirty="0" smtClean="0"/>
              <a:t>K</a:t>
            </a:r>
            <a:r>
              <a:rPr spc="200" dirty="0" smtClean="0"/>
              <a:t>EY</a:t>
            </a:r>
            <a:r>
              <a:rPr spc="-195" dirty="0" smtClean="0"/>
              <a:t> </a:t>
            </a:r>
            <a:r>
              <a:rPr spc="275" dirty="0"/>
              <a:t>AREAS</a:t>
            </a:r>
            <a:r>
              <a:rPr spc="-190" dirty="0"/>
              <a:t> </a:t>
            </a:r>
            <a:r>
              <a:rPr spc="195" dirty="0"/>
              <a:t>IN</a:t>
            </a:r>
            <a:r>
              <a:rPr spc="-204" dirty="0"/>
              <a:t> </a:t>
            </a:r>
            <a:r>
              <a:rPr spc="135" dirty="0"/>
              <a:t>THE</a:t>
            </a:r>
            <a:r>
              <a:rPr spc="-200" dirty="0"/>
              <a:t> </a:t>
            </a:r>
            <a:r>
              <a:rPr lang="en-US" spc="-200" dirty="0" smtClean="0"/>
              <a:t>PAYMENT SYSTEMS AND SERVICES (</a:t>
            </a:r>
            <a:r>
              <a:rPr spc="390" dirty="0" smtClean="0"/>
              <a:t>PSS</a:t>
            </a:r>
            <a:r>
              <a:rPr lang="en-US" spc="390" dirty="0" smtClean="0"/>
              <a:t>)</a:t>
            </a:r>
            <a:r>
              <a:rPr spc="-190" dirty="0" smtClean="0"/>
              <a:t> </a:t>
            </a:r>
            <a:r>
              <a:rPr spc="85" dirty="0"/>
              <a:t>BILL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57122" y="2813431"/>
            <a:ext cx="237934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1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Licensing</a:t>
            </a:r>
            <a:r>
              <a:rPr sz="1400" b="1" spc="-1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b="1" spc="2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</a:t>
            </a:r>
            <a:r>
              <a:rPr sz="1400" b="1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sz="1400" b="1" spc="9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</a:t>
            </a:r>
            <a:r>
              <a:rPr sz="1400" b="1" spc="7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400" b="1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sz="1400" b="1" spc="15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sz="1400" b="1" spc="1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992" name="Google Shape;3992;p154"/>
          <p:cNvGrpSpPr/>
          <p:nvPr/>
        </p:nvGrpSpPr>
        <p:grpSpPr>
          <a:xfrm>
            <a:off x="8167638" y="1877046"/>
            <a:ext cx="3466208" cy="2988017"/>
            <a:chOff x="8207786" y="2447351"/>
            <a:chExt cx="3466208" cy="2988017"/>
          </a:xfrm>
        </p:grpSpPr>
        <p:sp>
          <p:nvSpPr>
            <p:cNvPr id="3993" name="Google Shape;3993;p154"/>
            <p:cNvSpPr/>
            <p:nvPr/>
          </p:nvSpPr>
          <p:spPr>
            <a:xfrm>
              <a:off x="8275020" y="2450522"/>
              <a:ext cx="555387" cy="550931"/>
            </a:xfrm>
            <a:prstGeom prst="roundRect">
              <a:avLst>
                <a:gd name="adj" fmla="val 16667"/>
              </a:avLst>
            </a:prstGeom>
            <a:solidFill>
              <a:srgbClr val="F06D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7F7F7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endParaRPr>
            </a:p>
          </p:txBody>
        </p:sp>
        <p:sp>
          <p:nvSpPr>
            <p:cNvPr id="3994" name="Google Shape;3994;p154"/>
            <p:cNvSpPr/>
            <p:nvPr/>
          </p:nvSpPr>
          <p:spPr>
            <a:xfrm>
              <a:off x="8275020" y="3261827"/>
              <a:ext cx="555387" cy="550931"/>
            </a:xfrm>
            <a:prstGeom prst="roundRect">
              <a:avLst>
                <a:gd name="adj" fmla="val 16667"/>
              </a:avLst>
            </a:prstGeom>
            <a:solidFill>
              <a:srgbClr val="E628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7F7F7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endParaRPr>
            </a:p>
          </p:txBody>
        </p:sp>
        <p:sp>
          <p:nvSpPr>
            <p:cNvPr id="3995" name="Google Shape;3995;p154"/>
            <p:cNvSpPr/>
            <p:nvPr/>
          </p:nvSpPr>
          <p:spPr>
            <a:xfrm>
              <a:off x="8275020" y="4073132"/>
              <a:ext cx="555387" cy="5509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7F7F7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endParaRPr>
            </a:p>
          </p:txBody>
        </p:sp>
        <p:sp>
          <p:nvSpPr>
            <p:cNvPr id="3996" name="Google Shape;3996;p154"/>
            <p:cNvSpPr/>
            <p:nvPr/>
          </p:nvSpPr>
          <p:spPr>
            <a:xfrm>
              <a:off x="8275019" y="4884437"/>
              <a:ext cx="555387" cy="550931"/>
            </a:xfrm>
            <a:prstGeom prst="roundRect">
              <a:avLst>
                <a:gd name="adj" fmla="val 16667"/>
              </a:avLst>
            </a:prstGeom>
            <a:solidFill>
              <a:srgbClr val="4B08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7F7F7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endParaRPr>
            </a:p>
          </p:txBody>
        </p:sp>
        <p:sp>
          <p:nvSpPr>
            <p:cNvPr id="3998" name="Google Shape;3998;p154"/>
            <p:cNvSpPr txBox="1"/>
            <p:nvPr/>
          </p:nvSpPr>
          <p:spPr>
            <a:xfrm>
              <a:off x="8927396" y="2447351"/>
              <a:ext cx="2698095" cy="547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5080" lvl="0" indent="0" algn="l" defTabSz="457200" rtl="0" eaLnBrk="0" fontAlgn="base" latinLnBrk="0" hangingPunct="0">
                <a:spcBef>
                  <a:spcPts val="10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dirty="0">
                  <a:solidFill>
                    <a:srgbClr val="9713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Flexible framework to facilitate testing within a regulatory sandboxing environment</a:t>
              </a:r>
            </a:p>
          </p:txBody>
        </p:sp>
        <p:sp>
          <p:nvSpPr>
            <p:cNvPr id="4001" name="Google Shape;4001;p154"/>
            <p:cNvSpPr txBox="1"/>
            <p:nvPr/>
          </p:nvSpPr>
          <p:spPr>
            <a:xfrm>
              <a:off x="8927396" y="3173757"/>
              <a:ext cx="2698095" cy="501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5080" algn="l" defTabSz="457200" rtl="0" eaLnBrk="0" fontAlgn="base" hangingPunct="0">
                <a:lnSpc>
                  <a:spcPct val="100000"/>
                </a:lnSpc>
                <a:spcBef>
                  <a:spcPts val="105"/>
                </a:spcBef>
                <a:spcAft>
                  <a:spcPct val="0"/>
                </a:spcAft>
                <a:defRPr/>
              </a:pPr>
              <a:r>
                <a:rPr lang="en-US" altLang="en-US" sz="1200" b="1" dirty="0">
                  <a:solidFill>
                    <a:srgbClr val="9713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Capital and liquidity requirements in line with PFMI and int'l best practice</a:t>
              </a:r>
            </a:p>
          </p:txBody>
        </p:sp>
        <p:sp>
          <p:nvSpPr>
            <p:cNvPr id="4004" name="Google Shape;4004;p154"/>
            <p:cNvSpPr txBox="1"/>
            <p:nvPr/>
          </p:nvSpPr>
          <p:spPr>
            <a:xfrm>
              <a:off x="8914401" y="3969508"/>
              <a:ext cx="2698095" cy="547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5080" algn="l" defTabSz="457200" rtl="0" eaLnBrk="0" fontAlgn="base" hangingPunct="0">
                <a:lnSpc>
                  <a:spcPct val="100000"/>
                </a:lnSpc>
                <a:spcBef>
                  <a:spcPts val="105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9713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Emergency powers in CBA for systemically important payment systems and PSPs (designated PSOs and PSPs)</a:t>
              </a:r>
            </a:p>
          </p:txBody>
        </p:sp>
        <p:sp>
          <p:nvSpPr>
            <p:cNvPr id="4007" name="Google Shape;4007;p154"/>
            <p:cNvSpPr txBox="1"/>
            <p:nvPr/>
          </p:nvSpPr>
          <p:spPr>
            <a:xfrm>
              <a:off x="8975899" y="4864957"/>
              <a:ext cx="2698095" cy="501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5080" lvl="0" indent="0" algn="l" defTabSz="457200" rtl="0" eaLnBrk="0" fontAlgn="base" latinLnBrk="0" hangingPunct="0">
                <a:spcBef>
                  <a:spcPts val="10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dirty="0">
                  <a:solidFill>
                    <a:srgbClr val="9713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Clear protocols to cooperate with other regulators and share policies (Guidelines) in line</a:t>
              </a:r>
            </a:p>
            <a:p>
              <a:pPr marL="12700" marR="5080" lvl="0" indent="0" algn="l" defTabSz="457200" rtl="0" eaLnBrk="0" fontAlgn="base" latinLnBrk="0" hangingPunct="0">
                <a:spcBef>
                  <a:spcPts val="10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dirty="0">
                  <a:solidFill>
                    <a:srgbClr val="9713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PFMI</a:t>
              </a:r>
            </a:p>
          </p:txBody>
        </p:sp>
        <p:sp>
          <p:nvSpPr>
            <p:cNvPr id="4009" name="Google Shape;4009;p154"/>
            <p:cNvSpPr/>
            <p:nvPr/>
          </p:nvSpPr>
          <p:spPr>
            <a:xfrm>
              <a:off x="8214902" y="2551649"/>
              <a:ext cx="615504" cy="381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4570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06</a:t>
              </a:r>
              <a:endParaRPr dirty="0">
                <a:solidFill>
                  <a:srgbClr val="FFFFF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endParaRPr>
            </a:p>
          </p:txBody>
        </p:sp>
        <p:sp>
          <p:nvSpPr>
            <p:cNvPr id="4010" name="Google Shape;4010;p154"/>
            <p:cNvSpPr/>
            <p:nvPr/>
          </p:nvSpPr>
          <p:spPr>
            <a:xfrm>
              <a:off x="8214902" y="3387739"/>
              <a:ext cx="606794" cy="381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4570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07</a:t>
              </a:r>
              <a:endParaRPr dirty="0">
                <a:solidFill>
                  <a:srgbClr val="FFFFF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endParaRPr>
            </a:p>
          </p:txBody>
        </p:sp>
        <p:sp>
          <p:nvSpPr>
            <p:cNvPr id="4011" name="Google Shape;4011;p154"/>
            <p:cNvSpPr/>
            <p:nvPr/>
          </p:nvSpPr>
          <p:spPr>
            <a:xfrm>
              <a:off x="8214902" y="4195233"/>
              <a:ext cx="622175" cy="381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4570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08</a:t>
              </a:r>
              <a:endParaRPr dirty="0">
                <a:solidFill>
                  <a:srgbClr val="FFFFF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endParaRPr>
            </a:p>
          </p:txBody>
        </p:sp>
        <p:sp>
          <p:nvSpPr>
            <p:cNvPr id="4012" name="Google Shape;4012;p154"/>
            <p:cNvSpPr/>
            <p:nvPr/>
          </p:nvSpPr>
          <p:spPr>
            <a:xfrm>
              <a:off x="8207786" y="4984841"/>
              <a:ext cx="622176" cy="381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4570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09</a:t>
              </a:r>
              <a:endParaRPr dirty="0">
                <a:solidFill>
                  <a:srgbClr val="FFFFF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endParaRPr>
            </a:p>
          </p:txBody>
        </p:sp>
      </p:grpSp>
      <p:grpSp>
        <p:nvGrpSpPr>
          <p:cNvPr id="4013" name="Google Shape;4013;p154"/>
          <p:cNvGrpSpPr/>
          <p:nvPr/>
        </p:nvGrpSpPr>
        <p:grpSpPr>
          <a:xfrm>
            <a:off x="4590987" y="1904759"/>
            <a:ext cx="3610376" cy="2900515"/>
            <a:chOff x="8227789" y="2422413"/>
            <a:chExt cx="3610376" cy="3012955"/>
          </a:xfrm>
        </p:grpSpPr>
        <p:sp>
          <p:nvSpPr>
            <p:cNvPr id="4014" name="Google Shape;4014;p154"/>
            <p:cNvSpPr/>
            <p:nvPr/>
          </p:nvSpPr>
          <p:spPr>
            <a:xfrm>
              <a:off x="8275020" y="2450522"/>
              <a:ext cx="555387" cy="550931"/>
            </a:xfrm>
            <a:prstGeom prst="roundRect">
              <a:avLst>
                <a:gd name="adj" fmla="val 16667"/>
              </a:avLst>
            </a:prstGeom>
            <a:solidFill>
              <a:srgbClr val="F06D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7F7F7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endParaRPr>
            </a:p>
          </p:txBody>
        </p:sp>
        <p:sp>
          <p:nvSpPr>
            <p:cNvPr id="4015" name="Google Shape;4015;p154"/>
            <p:cNvSpPr/>
            <p:nvPr/>
          </p:nvSpPr>
          <p:spPr>
            <a:xfrm>
              <a:off x="8275020" y="3261827"/>
              <a:ext cx="555387" cy="550931"/>
            </a:xfrm>
            <a:prstGeom prst="roundRect">
              <a:avLst>
                <a:gd name="adj" fmla="val 16667"/>
              </a:avLst>
            </a:prstGeom>
            <a:solidFill>
              <a:srgbClr val="E628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7F7F7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endParaRPr>
            </a:p>
          </p:txBody>
        </p:sp>
        <p:sp>
          <p:nvSpPr>
            <p:cNvPr id="4016" name="Google Shape;4016;p154"/>
            <p:cNvSpPr/>
            <p:nvPr/>
          </p:nvSpPr>
          <p:spPr>
            <a:xfrm>
              <a:off x="8275020" y="4073132"/>
              <a:ext cx="555387" cy="5509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7F7F7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endParaRPr>
            </a:p>
          </p:txBody>
        </p:sp>
        <p:sp>
          <p:nvSpPr>
            <p:cNvPr id="4017" name="Google Shape;4017;p154"/>
            <p:cNvSpPr/>
            <p:nvPr/>
          </p:nvSpPr>
          <p:spPr>
            <a:xfrm>
              <a:off x="8275019" y="4884437"/>
              <a:ext cx="555387" cy="550931"/>
            </a:xfrm>
            <a:prstGeom prst="roundRect">
              <a:avLst>
                <a:gd name="adj" fmla="val 16667"/>
              </a:avLst>
            </a:prstGeom>
            <a:solidFill>
              <a:srgbClr val="4B08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7F7F7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endParaRPr>
            </a:p>
          </p:txBody>
        </p:sp>
        <p:sp>
          <p:nvSpPr>
            <p:cNvPr id="4019" name="Google Shape;4019;p154"/>
            <p:cNvSpPr txBox="1"/>
            <p:nvPr/>
          </p:nvSpPr>
          <p:spPr>
            <a:xfrm>
              <a:off x="8988817" y="2422413"/>
              <a:ext cx="2698095" cy="547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5080" lvl="0" indent="0" algn="l" defTabSz="457200" rtl="0" eaLnBrk="0" fontAlgn="base" latinLnBrk="0" hangingPunct="0">
                <a:spcBef>
                  <a:spcPts val="10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dirty="0">
                  <a:solidFill>
                    <a:srgbClr val="9713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Wide range of enforcement powers, including for Guidelines</a:t>
              </a:r>
            </a:p>
          </p:txBody>
        </p:sp>
        <p:sp>
          <p:nvSpPr>
            <p:cNvPr id="4022" name="Google Shape;4022;p154"/>
            <p:cNvSpPr txBox="1"/>
            <p:nvPr/>
          </p:nvSpPr>
          <p:spPr>
            <a:xfrm>
              <a:off x="8995466" y="3066086"/>
              <a:ext cx="2698095" cy="501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5080" algn="l" defTabSz="457200" rtl="0" eaLnBrk="0" fontAlgn="base" hangingPunct="0">
                <a:lnSpc>
                  <a:spcPct val="100000"/>
                </a:lnSpc>
                <a:spcBef>
                  <a:spcPts val="105"/>
                </a:spcBef>
                <a:spcAft>
                  <a:spcPct val="0"/>
                </a:spcAft>
                <a:defRPr/>
              </a:pPr>
              <a:r>
                <a:rPr lang="en-US" altLang="en-US" sz="1200" b="1" dirty="0">
                  <a:solidFill>
                    <a:srgbClr val="9713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Clear CBTT mandate regarding safety, soundness, reliability and efficiency of payment </a:t>
              </a:r>
            </a:p>
            <a:p>
              <a:pPr marL="12700" marR="5080" algn="l" defTabSz="457200" rtl="0" eaLnBrk="0" fontAlgn="base" hangingPunct="0">
                <a:lnSpc>
                  <a:spcPct val="100000"/>
                </a:lnSpc>
                <a:spcBef>
                  <a:spcPts val="105"/>
                </a:spcBef>
                <a:spcAft>
                  <a:spcPct val="0"/>
                </a:spcAft>
                <a:defRPr/>
              </a:pPr>
              <a:r>
                <a:rPr lang="en-US" altLang="en-US" sz="1200" b="1" dirty="0">
                  <a:solidFill>
                    <a:srgbClr val="9713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systems</a:t>
              </a:r>
            </a:p>
          </p:txBody>
        </p:sp>
        <p:sp>
          <p:nvSpPr>
            <p:cNvPr id="4025" name="Google Shape;4025;p154"/>
            <p:cNvSpPr txBox="1"/>
            <p:nvPr/>
          </p:nvSpPr>
          <p:spPr>
            <a:xfrm>
              <a:off x="8979442" y="3980356"/>
              <a:ext cx="2858723" cy="547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5080" lvl="0" indent="0" algn="l" defTabSz="457200" rtl="0" eaLnBrk="0" fontAlgn="base" latinLnBrk="0" hangingPunct="0">
                <a:spcBef>
                  <a:spcPts val="10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dirty="0">
                  <a:solidFill>
                    <a:srgbClr val="9713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 legislative framework for all </a:t>
              </a:r>
              <a:r>
                <a:rPr lang="en-US" altLang="en-US" sz="1200" b="1" dirty="0" smtClean="0">
                  <a:solidFill>
                    <a:srgbClr val="9713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payment </a:t>
              </a:r>
              <a:r>
                <a:rPr lang="en-US" altLang="en-US" sz="1200" b="1" dirty="0" err="1" smtClean="0">
                  <a:solidFill>
                    <a:srgbClr val="9713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systems,whether</a:t>
              </a:r>
              <a:r>
                <a:rPr lang="en-US" altLang="en-US" sz="1200" b="1" dirty="0">
                  <a:solidFill>
                    <a:srgbClr val="9713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interbank or non-interbank in line with PFMI</a:t>
              </a:r>
            </a:p>
          </p:txBody>
        </p:sp>
        <p:sp>
          <p:nvSpPr>
            <p:cNvPr id="4028" name="Google Shape;4028;p154"/>
            <p:cNvSpPr txBox="1"/>
            <p:nvPr/>
          </p:nvSpPr>
          <p:spPr>
            <a:xfrm>
              <a:off x="8967064" y="4850976"/>
              <a:ext cx="2698095" cy="501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5080" algn="l" defTabSz="457200" rtl="0" eaLnBrk="0" fontAlgn="base" hangingPunct="0">
                <a:spcBef>
                  <a:spcPts val="105"/>
                </a:spcBef>
                <a:spcAft>
                  <a:spcPct val="0"/>
                </a:spcAft>
                <a:defRPr/>
              </a:pPr>
              <a:r>
                <a:rPr lang="en-US" altLang="en-US" sz="1200" b="1" dirty="0">
                  <a:solidFill>
                    <a:srgbClr val="9713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Safeguarding customer/user</a:t>
              </a:r>
            </a:p>
            <a:p>
              <a:pPr marL="12700" marR="5080" algn="l" defTabSz="457200" rtl="0" eaLnBrk="0" fontAlgn="base" hangingPunct="0">
                <a:spcBef>
                  <a:spcPts val="105"/>
                </a:spcBef>
                <a:spcAft>
                  <a:spcPct val="0"/>
                </a:spcAft>
                <a:defRPr/>
              </a:pPr>
              <a:r>
                <a:rPr lang="en-US" altLang="en-US" sz="1200" b="1" dirty="0">
                  <a:solidFill>
                    <a:srgbClr val="9713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funds including dormant account requirements</a:t>
              </a:r>
            </a:p>
          </p:txBody>
        </p:sp>
        <p:sp>
          <p:nvSpPr>
            <p:cNvPr id="4030" name="Google Shape;4030;p154"/>
            <p:cNvSpPr/>
            <p:nvPr/>
          </p:nvSpPr>
          <p:spPr>
            <a:xfrm>
              <a:off x="8292438" y="2551649"/>
              <a:ext cx="537968" cy="381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4570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01</a:t>
              </a: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1" name="Google Shape;4031;p154"/>
            <p:cNvSpPr/>
            <p:nvPr/>
          </p:nvSpPr>
          <p:spPr>
            <a:xfrm>
              <a:off x="8283727" y="3387739"/>
              <a:ext cx="553349" cy="381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4570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02</a:t>
              </a:r>
              <a:endParaRPr dirty="0">
                <a:solidFill>
                  <a:srgbClr val="FFFFF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endParaRPr>
            </a:p>
          </p:txBody>
        </p:sp>
        <p:sp>
          <p:nvSpPr>
            <p:cNvPr id="4032" name="Google Shape;4032;p154"/>
            <p:cNvSpPr/>
            <p:nvPr/>
          </p:nvSpPr>
          <p:spPr>
            <a:xfrm>
              <a:off x="8227789" y="4195233"/>
              <a:ext cx="629228" cy="381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4570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03</a:t>
              </a:r>
              <a:endParaRPr dirty="0">
                <a:solidFill>
                  <a:srgbClr val="FFFFF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endParaRPr>
            </a:p>
          </p:txBody>
        </p:sp>
        <p:sp>
          <p:nvSpPr>
            <p:cNvPr id="4033" name="Google Shape;4033;p154"/>
            <p:cNvSpPr/>
            <p:nvPr/>
          </p:nvSpPr>
          <p:spPr>
            <a:xfrm>
              <a:off x="8256946" y="4984841"/>
              <a:ext cx="573015" cy="381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4570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04</a:t>
              </a:r>
              <a:endParaRPr dirty="0">
                <a:solidFill>
                  <a:srgbClr val="FFFFF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endParaRPr>
            </a:p>
          </p:txBody>
        </p:sp>
      </p:grpSp>
      <p:sp>
        <p:nvSpPr>
          <p:cNvPr id="6" name="Google Shape;3881;p152">
            <a:extLst>
              <a:ext uri="{FF2B5EF4-FFF2-40B4-BE49-F238E27FC236}">
                <a16:creationId xmlns:a16="http://schemas.microsoft.com/office/drawing/2014/main" id="{9FE0844E-0CFB-8E03-7DA7-948E213E75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en-US" altLang="en-US" b="1" spc="200" dirty="0">
                <a:solidFill>
                  <a:srgbClr val="971341"/>
                </a:solidFill>
                <a:latin typeface="Trebuchet MS"/>
                <a:ea typeface="+mj-ea"/>
                <a:cs typeface="Trebuchet MS"/>
              </a:rPr>
              <a:t>KEY HIGHLIGHTS OF THE DRAFT BILL AND REGULATIONS AND HOW THEY ADDRESS THE GAPS IN THE CURRENT LEGAL FRAMEWORK</a:t>
            </a:r>
            <a:endParaRPr b="1" spc="200" dirty="0">
              <a:solidFill>
                <a:srgbClr val="971341"/>
              </a:solidFill>
              <a:latin typeface="Trebuchet MS"/>
              <a:ea typeface="+mj-ea"/>
              <a:cs typeface="Trebuchet MS"/>
            </a:endParaRPr>
          </a:p>
        </p:txBody>
      </p:sp>
      <p:grpSp>
        <p:nvGrpSpPr>
          <p:cNvPr id="70" name="Google Shape;4040;p155"/>
          <p:cNvGrpSpPr/>
          <p:nvPr/>
        </p:nvGrpSpPr>
        <p:grpSpPr>
          <a:xfrm>
            <a:off x="121035" y="2463277"/>
            <a:ext cx="4010743" cy="3390120"/>
            <a:chOff x="3463" y="1060"/>
            <a:chExt cx="4219" cy="3258"/>
          </a:xfrm>
        </p:grpSpPr>
        <p:sp>
          <p:nvSpPr>
            <p:cNvPr id="71" name="Google Shape;4041;p155"/>
            <p:cNvSpPr/>
            <p:nvPr/>
          </p:nvSpPr>
          <p:spPr>
            <a:xfrm>
              <a:off x="6195" y="1794"/>
              <a:ext cx="347" cy="32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" name="Google Shape;4042;p155"/>
            <p:cNvSpPr/>
            <p:nvPr/>
          </p:nvSpPr>
          <p:spPr>
            <a:xfrm>
              <a:off x="6195" y="1794"/>
              <a:ext cx="347" cy="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4043;p155"/>
            <p:cNvSpPr/>
            <p:nvPr/>
          </p:nvSpPr>
          <p:spPr>
            <a:xfrm>
              <a:off x="6195" y="1796"/>
              <a:ext cx="347" cy="221"/>
            </a:xfrm>
            <a:custGeom>
              <a:avLst/>
              <a:gdLst/>
              <a:ahLst/>
              <a:cxnLst/>
              <a:rect l="l" t="t" r="r" b="b"/>
              <a:pathLst>
                <a:path w="172" h="110" extrusionOk="0">
                  <a:moveTo>
                    <a:pt x="172" y="0"/>
                  </a:moveTo>
                  <a:cubicBezTo>
                    <a:pt x="141" y="40"/>
                    <a:pt x="98" y="65"/>
                    <a:pt x="49" y="65"/>
                  </a:cubicBezTo>
                  <a:cubicBezTo>
                    <a:pt x="32" y="65"/>
                    <a:pt x="16" y="61"/>
                    <a:pt x="0" y="5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0" y="105"/>
                    <a:pt x="39" y="110"/>
                    <a:pt x="62" y="110"/>
                  </a:cubicBezTo>
                  <a:cubicBezTo>
                    <a:pt x="105" y="110"/>
                    <a:pt x="144" y="90"/>
                    <a:pt x="172" y="58"/>
                  </a:cubicBezTo>
                  <a:cubicBezTo>
                    <a:pt x="172" y="0"/>
                    <a:pt x="172" y="0"/>
                    <a:pt x="172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" name="Google Shape;4044;p155"/>
            <p:cNvSpPr/>
            <p:nvPr/>
          </p:nvSpPr>
          <p:spPr>
            <a:xfrm>
              <a:off x="5955" y="1092"/>
              <a:ext cx="679" cy="835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" name="Google Shape;4045;p155"/>
            <p:cNvSpPr/>
            <p:nvPr/>
          </p:nvSpPr>
          <p:spPr>
            <a:xfrm>
              <a:off x="6534" y="1380"/>
              <a:ext cx="175" cy="295"/>
            </a:xfrm>
            <a:custGeom>
              <a:avLst/>
              <a:gdLst/>
              <a:ahLst/>
              <a:cxnLst/>
              <a:rect l="l" t="t" r="r" b="b"/>
              <a:pathLst>
                <a:path w="87" h="146" extrusionOk="0">
                  <a:moveTo>
                    <a:pt x="28" y="64"/>
                  </a:moveTo>
                  <a:cubicBezTo>
                    <a:pt x="28" y="64"/>
                    <a:pt x="32" y="0"/>
                    <a:pt x="60" y="10"/>
                  </a:cubicBezTo>
                  <a:cubicBezTo>
                    <a:pt x="87" y="20"/>
                    <a:pt x="66" y="146"/>
                    <a:pt x="34" y="138"/>
                  </a:cubicBezTo>
                  <a:cubicBezTo>
                    <a:pt x="34" y="138"/>
                    <a:pt x="0" y="84"/>
                    <a:pt x="28" y="64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" name="Google Shape;4046;p155"/>
            <p:cNvSpPr/>
            <p:nvPr/>
          </p:nvSpPr>
          <p:spPr>
            <a:xfrm>
              <a:off x="6332" y="1223"/>
              <a:ext cx="280" cy="700"/>
            </a:xfrm>
            <a:custGeom>
              <a:avLst/>
              <a:gdLst/>
              <a:ahLst/>
              <a:cxnLst/>
              <a:rect l="l" t="t" r="r" b="b"/>
              <a:pathLst>
                <a:path w="139" h="347" extrusionOk="0">
                  <a:moveTo>
                    <a:pt x="60" y="0"/>
                  </a:moveTo>
                  <a:cubicBezTo>
                    <a:pt x="50" y="32"/>
                    <a:pt x="28" y="58"/>
                    <a:pt x="0" y="80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64" y="339"/>
                    <a:pt x="117" y="287"/>
                    <a:pt x="139" y="216"/>
                  </a:cubicBezTo>
                  <a:cubicBezTo>
                    <a:pt x="138" y="216"/>
                    <a:pt x="138" y="216"/>
                    <a:pt x="137" y="216"/>
                  </a:cubicBezTo>
                  <a:cubicBezTo>
                    <a:pt x="136" y="216"/>
                    <a:pt x="135" y="216"/>
                    <a:pt x="134" y="216"/>
                  </a:cubicBezTo>
                  <a:cubicBezTo>
                    <a:pt x="134" y="216"/>
                    <a:pt x="100" y="162"/>
                    <a:pt x="128" y="142"/>
                  </a:cubicBezTo>
                  <a:cubicBezTo>
                    <a:pt x="84" y="95"/>
                    <a:pt x="66" y="39"/>
                    <a:pt x="6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" name="Google Shape;4047;p155"/>
            <p:cNvSpPr/>
            <p:nvPr/>
          </p:nvSpPr>
          <p:spPr>
            <a:xfrm>
              <a:off x="6534" y="1509"/>
              <a:ext cx="98" cy="150"/>
            </a:xfrm>
            <a:custGeom>
              <a:avLst/>
              <a:gdLst/>
              <a:ahLst/>
              <a:cxnLst/>
              <a:rect l="l" t="t" r="r" b="b"/>
              <a:pathLst>
                <a:path w="49" h="74" extrusionOk="0">
                  <a:moveTo>
                    <a:pt x="28" y="0"/>
                  </a:moveTo>
                  <a:cubicBezTo>
                    <a:pt x="0" y="20"/>
                    <a:pt x="34" y="74"/>
                    <a:pt x="34" y="74"/>
                  </a:cubicBezTo>
                  <a:cubicBezTo>
                    <a:pt x="35" y="74"/>
                    <a:pt x="36" y="74"/>
                    <a:pt x="37" y="74"/>
                  </a:cubicBezTo>
                  <a:cubicBezTo>
                    <a:pt x="38" y="74"/>
                    <a:pt x="38" y="74"/>
                    <a:pt x="39" y="74"/>
                  </a:cubicBezTo>
                  <a:cubicBezTo>
                    <a:pt x="44" y="57"/>
                    <a:pt x="48" y="38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5"/>
                  </a:cubicBezTo>
                  <a:cubicBezTo>
                    <a:pt x="44" y="15"/>
                    <a:pt x="44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38" y="10"/>
                    <a:pt x="33" y="5"/>
                    <a:pt x="28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" name="Google Shape;4048;p155"/>
            <p:cNvSpPr/>
            <p:nvPr/>
          </p:nvSpPr>
          <p:spPr>
            <a:xfrm>
              <a:off x="5849" y="1060"/>
              <a:ext cx="642" cy="488"/>
            </a:xfrm>
            <a:custGeom>
              <a:avLst/>
              <a:gdLst/>
              <a:ahLst/>
              <a:cxnLst/>
              <a:rect l="l" t="t" r="r" b="b"/>
              <a:pathLst>
                <a:path w="319" h="242" extrusionOk="0">
                  <a:moveTo>
                    <a:pt x="304" y="36"/>
                  </a:moveTo>
                  <a:cubicBezTo>
                    <a:pt x="319" y="190"/>
                    <a:pt x="43" y="242"/>
                    <a:pt x="43" y="242"/>
                  </a:cubicBezTo>
                  <a:cubicBezTo>
                    <a:pt x="43" y="242"/>
                    <a:pt x="0" y="61"/>
                    <a:pt x="174" y="10"/>
                  </a:cubicBezTo>
                  <a:cubicBezTo>
                    <a:pt x="206" y="1"/>
                    <a:pt x="267" y="0"/>
                    <a:pt x="304" y="36"/>
                  </a:cubicBezTo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" name="Google Shape;4049;p155"/>
            <p:cNvSpPr/>
            <p:nvPr/>
          </p:nvSpPr>
          <p:spPr>
            <a:xfrm>
              <a:off x="6439" y="1092"/>
              <a:ext cx="223" cy="456"/>
            </a:xfrm>
            <a:custGeom>
              <a:avLst/>
              <a:gdLst/>
              <a:ahLst/>
              <a:cxnLst/>
              <a:rect l="l" t="t" r="r" b="b"/>
              <a:pathLst>
                <a:path w="111" h="226" extrusionOk="0">
                  <a:moveTo>
                    <a:pt x="96" y="226"/>
                  </a:moveTo>
                  <a:cubicBezTo>
                    <a:pt x="0" y="147"/>
                    <a:pt x="3" y="22"/>
                    <a:pt x="3" y="22"/>
                  </a:cubicBezTo>
                  <a:cubicBezTo>
                    <a:pt x="3" y="22"/>
                    <a:pt x="32" y="0"/>
                    <a:pt x="83" y="92"/>
                  </a:cubicBezTo>
                  <a:cubicBezTo>
                    <a:pt x="111" y="144"/>
                    <a:pt x="96" y="226"/>
                    <a:pt x="96" y="226"/>
                  </a:cubicBezTo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" name="Google Shape;4050;p155"/>
            <p:cNvSpPr/>
            <p:nvPr/>
          </p:nvSpPr>
          <p:spPr>
            <a:xfrm>
              <a:off x="6445" y="1136"/>
              <a:ext cx="2" cy="45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1"/>
                    <a:pt x="1" y="2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56F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" name="Google Shape;4051;p155"/>
            <p:cNvSpPr/>
            <p:nvPr/>
          </p:nvSpPr>
          <p:spPr>
            <a:xfrm>
              <a:off x="6445" y="1130"/>
              <a:ext cx="38" cy="51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8" y="0"/>
                  </a:moveTo>
                  <a:cubicBezTo>
                    <a:pt x="3" y="0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1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8" y="18"/>
                    <a:pt x="14" y="10"/>
                    <a:pt x="19" y="3"/>
                  </a:cubicBezTo>
                  <a:cubicBezTo>
                    <a:pt x="15" y="1"/>
                    <a:pt x="11" y="0"/>
                    <a:pt x="8" y="0"/>
                  </a:cubicBezTo>
                </a:path>
              </a:pathLst>
            </a:custGeom>
            <a:solidFill>
              <a:srgbClr val="956F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" name="Google Shape;4052;p155"/>
            <p:cNvSpPr/>
            <p:nvPr/>
          </p:nvSpPr>
          <p:spPr>
            <a:xfrm>
              <a:off x="6602" y="1271"/>
              <a:ext cx="36" cy="128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12" y="21"/>
                    <a:pt x="17" y="4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43"/>
                    <a:pt x="12" y="21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" name="Google Shape;4053;p155"/>
            <p:cNvSpPr/>
            <p:nvPr/>
          </p:nvSpPr>
          <p:spPr>
            <a:xfrm>
              <a:off x="6620" y="1540"/>
              <a:ext cx="12" cy="8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5" y="4"/>
                  </a:moveTo>
                  <a:cubicBezTo>
                    <a:pt x="5" y="4"/>
                    <a:pt x="5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AF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" name="Google Shape;4054;p155"/>
            <p:cNvSpPr/>
            <p:nvPr/>
          </p:nvSpPr>
          <p:spPr>
            <a:xfrm>
              <a:off x="6481" y="1229"/>
              <a:ext cx="159" cy="319"/>
            </a:xfrm>
            <a:custGeom>
              <a:avLst/>
              <a:gdLst/>
              <a:ahLst/>
              <a:cxnLst/>
              <a:rect l="l" t="t" r="r" b="b"/>
              <a:pathLst>
                <a:path w="79" h="158" extrusionOk="0">
                  <a:moveTo>
                    <a:pt x="48" y="0"/>
                  </a:moveTo>
                  <a:cubicBezTo>
                    <a:pt x="36" y="15"/>
                    <a:pt x="24" y="29"/>
                    <a:pt x="9" y="41"/>
                  </a:cubicBezTo>
                  <a:cubicBezTo>
                    <a:pt x="6" y="44"/>
                    <a:pt x="3" y="47"/>
                    <a:pt x="0" y="49"/>
                  </a:cubicBezTo>
                  <a:cubicBezTo>
                    <a:pt x="12" y="84"/>
                    <a:pt x="33" y="122"/>
                    <a:pt x="69" y="154"/>
                  </a:cubicBezTo>
                  <a:cubicBezTo>
                    <a:pt x="69" y="154"/>
                    <a:pt x="69" y="154"/>
                    <a:pt x="69" y="154"/>
                  </a:cubicBezTo>
                  <a:cubicBezTo>
                    <a:pt x="70" y="154"/>
                    <a:pt x="70" y="154"/>
                    <a:pt x="71" y="154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1" y="155"/>
                    <a:pt x="72" y="155"/>
                  </a:cubicBezTo>
                  <a:cubicBezTo>
                    <a:pt x="72" y="155"/>
                    <a:pt x="72" y="155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4" y="157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4" y="157"/>
                    <a:pt x="74" y="157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8"/>
                    <a:pt x="74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9" y="136"/>
                    <a:pt x="79" y="107"/>
                  </a:cubicBezTo>
                  <a:cubicBezTo>
                    <a:pt x="79" y="100"/>
                    <a:pt x="79" y="92"/>
                    <a:pt x="78" y="84"/>
                  </a:cubicBezTo>
                  <a:cubicBezTo>
                    <a:pt x="77" y="64"/>
                    <a:pt x="72" y="42"/>
                    <a:pt x="62" y="24"/>
                  </a:cubicBezTo>
                  <a:cubicBezTo>
                    <a:pt x="61" y="23"/>
                    <a:pt x="61" y="22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6" y="13"/>
                    <a:pt x="52" y="6"/>
                    <a:pt x="48" y="0"/>
                  </a:cubicBezTo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" name="Google Shape;4055;p155"/>
            <p:cNvSpPr/>
            <p:nvPr/>
          </p:nvSpPr>
          <p:spPr>
            <a:xfrm>
              <a:off x="5014" y="2104"/>
              <a:ext cx="1211" cy="1127"/>
            </a:xfrm>
            <a:custGeom>
              <a:avLst/>
              <a:gdLst/>
              <a:ahLst/>
              <a:cxnLst/>
              <a:rect l="l" t="t" r="r" b="b"/>
              <a:pathLst>
                <a:path w="1211" h="1127" extrusionOk="0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  <a:close/>
                </a:path>
              </a:pathLst>
            </a:custGeom>
            <a:solidFill>
              <a:srgbClr val="54BC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" name="Google Shape;4056;p155"/>
            <p:cNvSpPr/>
            <p:nvPr/>
          </p:nvSpPr>
          <p:spPr>
            <a:xfrm>
              <a:off x="5014" y="2104"/>
              <a:ext cx="1211" cy="1127"/>
            </a:xfrm>
            <a:custGeom>
              <a:avLst/>
              <a:gdLst/>
              <a:ahLst/>
              <a:cxnLst/>
              <a:rect l="l" t="t" r="r" b="b"/>
              <a:pathLst>
                <a:path w="1211" h="1127" extrusionOk="0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" name="Google Shape;4057;p155"/>
            <p:cNvSpPr/>
            <p:nvPr/>
          </p:nvSpPr>
          <p:spPr>
            <a:xfrm>
              <a:off x="5014" y="2104"/>
              <a:ext cx="1211" cy="1127"/>
            </a:xfrm>
            <a:custGeom>
              <a:avLst/>
              <a:gdLst/>
              <a:ahLst/>
              <a:cxnLst/>
              <a:rect l="l" t="t" r="r" b="b"/>
              <a:pathLst>
                <a:path w="1211" h="1127" extrusionOk="0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  <a:close/>
                </a:path>
              </a:pathLst>
            </a:custGeom>
            <a:solidFill>
              <a:srgbClr val="4B08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" name="Google Shape;4058;p155"/>
            <p:cNvSpPr/>
            <p:nvPr/>
          </p:nvSpPr>
          <p:spPr>
            <a:xfrm>
              <a:off x="5014" y="2104"/>
              <a:ext cx="1211" cy="1127"/>
            </a:xfrm>
            <a:custGeom>
              <a:avLst/>
              <a:gdLst/>
              <a:ahLst/>
              <a:cxnLst/>
              <a:rect l="l" t="t" r="r" b="b"/>
              <a:pathLst>
                <a:path w="1211" h="1127" extrusionOk="0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" name="Google Shape;4059;p155"/>
            <p:cNvSpPr/>
            <p:nvPr/>
          </p:nvSpPr>
          <p:spPr>
            <a:xfrm>
              <a:off x="5834" y="2076"/>
              <a:ext cx="1201" cy="1323"/>
            </a:xfrm>
            <a:custGeom>
              <a:avLst/>
              <a:gdLst/>
              <a:ahLst/>
              <a:cxnLst/>
              <a:rect l="l" t="t" r="r" b="b"/>
              <a:pathLst>
                <a:path w="596" h="656" extrusionOk="0">
                  <a:moveTo>
                    <a:pt x="538" y="36"/>
                  </a:moveTo>
                  <a:cubicBezTo>
                    <a:pt x="537" y="36"/>
                    <a:pt x="537" y="36"/>
                    <a:pt x="537" y="36"/>
                  </a:cubicBezTo>
                  <a:cubicBezTo>
                    <a:pt x="534" y="12"/>
                    <a:pt x="517" y="0"/>
                    <a:pt x="49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78" y="0"/>
                    <a:pt x="61" y="12"/>
                    <a:pt x="59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596" y="656"/>
                    <a:pt x="596" y="656"/>
                    <a:pt x="596" y="656"/>
                  </a:cubicBezTo>
                  <a:cubicBezTo>
                    <a:pt x="538" y="36"/>
                    <a:pt x="538" y="36"/>
                    <a:pt x="538" y="3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" name="Google Shape;4060;p155"/>
            <p:cNvSpPr/>
            <p:nvPr/>
          </p:nvSpPr>
          <p:spPr>
            <a:xfrm>
              <a:off x="5834" y="2374"/>
              <a:ext cx="772" cy="1025"/>
            </a:xfrm>
            <a:custGeom>
              <a:avLst/>
              <a:gdLst/>
              <a:ahLst/>
              <a:cxnLst/>
              <a:rect l="l" t="t" r="r" b="b"/>
              <a:pathLst>
                <a:path w="383" h="508" extrusionOk="0">
                  <a:moveTo>
                    <a:pt x="123" y="0"/>
                  </a:moveTo>
                  <a:cubicBezTo>
                    <a:pt x="123" y="284"/>
                    <a:pt x="123" y="284"/>
                    <a:pt x="123" y="284"/>
                  </a:cubicBezTo>
                  <a:cubicBezTo>
                    <a:pt x="123" y="284"/>
                    <a:pt x="123" y="284"/>
                    <a:pt x="123" y="284"/>
                  </a:cubicBezTo>
                  <a:cubicBezTo>
                    <a:pt x="123" y="303"/>
                    <a:pt x="107" y="319"/>
                    <a:pt x="87" y="319"/>
                  </a:cubicBezTo>
                  <a:cubicBezTo>
                    <a:pt x="87" y="319"/>
                    <a:pt x="87" y="319"/>
                    <a:pt x="86" y="319"/>
                  </a:cubicBezTo>
                  <a:cubicBezTo>
                    <a:pt x="18" y="317"/>
                    <a:pt x="18" y="317"/>
                    <a:pt x="18" y="317"/>
                  </a:cubicBezTo>
                  <a:cubicBezTo>
                    <a:pt x="9" y="412"/>
                    <a:pt x="9" y="412"/>
                    <a:pt x="9" y="412"/>
                  </a:cubicBezTo>
                  <a:cubicBezTo>
                    <a:pt x="246" y="412"/>
                    <a:pt x="246" y="412"/>
                    <a:pt x="246" y="412"/>
                  </a:cubicBezTo>
                  <a:cubicBezTo>
                    <a:pt x="264" y="412"/>
                    <a:pt x="279" y="427"/>
                    <a:pt x="279" y="445"/>
                  </a:cubicBezTo>
                  <a:cubicBezTo>
                    <a:pt x="279" y="447"/>
                    <a:pt x="279" y="447"/>
                    <a:pt x="279" y="447"/>
                  </a:cubicBezTo>
                  <a:cubicBezTo>
                    <a:pt x="279" y="465"/>
                    <a:pt x="264" y="480"/>
                    <a:pt x="246" y="480"/>
                  </a:cubicBezTo>
                  <a:cubicBezTo>
                    <a:pt x="2" y="480"/>
                    <a:pt x="2" y="480"/>
                    <a:pt x="2" y="480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383" y="508"/>
                    <a:pt x="383" y="508"/>
                    <a:pt x="383" y="508"/>
                  </a:cubicBezTo>
                  <a:cubicBezTo>
                    <a:pt x="373" y="475"/>
                    <a:pt x="362" y="443"/>
                    <a:pt x="351" y="410"/>
                  </a:cubicBezTo>
                  <a:cubicBezTo>
                    <a:pt x="328" y="343"/>
                    <a:pt x="303" y="277"/>
                    <a:pt x="277" y="211"/>
                  </a:cubicBezTo>
                  <a:cubicBezTo>
                    <a:pt x="273" y="221"/>
                    <a:pt x="269" y="230"/>
                    <a:pt x="266" y="239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4B08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" name="Google Shape;4061;p155"/>
            <p:cNvSpPr/>
            <p:nvPr/>
          </p:nvSpPr>
          <p:spPr>
            <a:xfrm>
              <a:off x="6209" y="2076"/>
              <a:ext cx="470" cy="724"/>
            </a:xfrm>
            <a:custGeom>
              <a:avLst/>
              <a:gdLst/>
              <a:ahLst/>
              <a:cxnLst/>
              <a:rect l="l" t="t" r="r" b="b"/>
              <a:pathLst>
                <a:path w="233" h="359" extrusionOk="0">
                  <a:moveTo>
                    <a:pt x="233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72" y="252"/>
                    <a:pt x="72" y="252"/>
                    <a:pt x="72" y="25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1" y="151"/>
                    <a:pt x="23" y="184"/>
                    <a:pt x="35" y="217"/>
                  </a:cubicBezTo>
                  <a:cubicBezTo>
                    <a:pt x="53" y="265"/>
                    <a:pt x="72" y="312"/>
                    <a:pt x="91" y="359"/>
                  </a:cubicBezTo>
                  <a:cubicBezTo>
                    <a:pt x="161" y="181"/>
                    <a:pt x="215" y="62"/>
                    <a:pt x="233" y="0"/>
                  </a:cubicBezTo>
                </a:path>
              </a:pathLst>
            </a:custGeom>
            <a:solidFill>
              <a:srgbClr val="3205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" name="Google Shape;4062;p155"/>
            <p:cNvSpPr/>
            <p:nvPr/>
          </p:nvSpPr>
          <p:spPr>
            <a:xfrm>
              <a:off x="5951" y="3078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18"/>
                  </a:moveTo>
                  <a:cubicBezTo>
                    <a:pt x="36" y="27"/>
                    <a:pt x="28" y="36"/>
                    <a:pt x="18" y="36"/>
                  </a:cubicBezTo>
                  <a:cubicBezTo>
                    <a:pt x="9" y="36"/>
                    <a:pt x="1" y="29"/>
                    <a:pt x="0" y="19"/>
                  </a:cubicBezTo>
                  <a:cubicBezTo>
                    <a:pt x="0" y="9"/>
                    <a:pt x="7" y="1"/>
                    <a:pt x="17" y="1"/>
                  </a:cubicBezTo>
                  <a:cubicBezTo>
                    <a:pt x="27" y="0"/>
                    <a:pt x="35" y="8"/>
                    <a:pt x="35" y="18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" name="Google Shape;4063;p155"/>
            <p:cNvSpPr/>
            <p:nvPr/>
          </p:nvSpPr>
          <p:spPr>
            <a:xfrm>
              <a:off x="5988" y="3048"/>
              <a:ext cx="427" cy="175"/>
            </a:xfrm>
            <a:custGeom>
              <a:avLst/>
              <a:gdLst/>
              <a:ahLst/>
              <a:cxnLst/>
              <a:rect l="l" t="t" r="r" b="b"/>
              <a:pathLst>
                <a:path w="212" h="87" extrusionOk="0">
                  <a:moveTo>
                    <a:pt x="0" y="16"/>
                  </a:moveTo>
                  <a:cubicBezTo>
                    <a:pt x="0" y="16"/>
                    <a:pt x="88" y="5"/>
                    <a:pt x="111" y="2"/>
                  </a:cubicBezTo>
                  <a:cubicBezTo>
                    <a:pt x="134" y="0"/>
                    <a:pt x="157" y="27"/>
                    <a:pt x="186" y="44"/>
                  </a:cubicBezTo>
                  <a:cubicBezTo>
                    <a:pt x="212" y="59"/>
                    <a:pt x="199" y="87"/>
                    <a:pt x="199" y="87"/>
                  </a:cubicBezTo>
                  <a:cubicBezTo>
                    <a:pt x="199" y="87"/>
                    <a:pt x="128" y="56"/>
                    <a:pt x="110" y="41"/>
                  </a:cubicBezTo>
                  <a:cubicBezTo>
                    <a:pt x="96" y="30"/>
                    <a:pt x="2" y="51"/>
                    <a:pt x="2" y="51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" name="Google Shape;4064;p155"/>
            <p:cNvSpPr/>
            <p:nvPr/>
          </p:nvSpPr>
          <p:spPr>
            <a:xfrm>
              <a:off x="5949" y="3213"/>
              <a:ext cx="81" cy="81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6" y="13"/>
                  </a:moveTo>
                  <a:cubicBezTo>
                    <a:pt x="40" y="22"/>
                    <a:pt x="36" y="33"/>
                    <a:pt x="27" y="36"/>
                  </a:cubicBezTo>
                  <a:cubicBezTo>
                    <a:pt x="18" y="40"/>
                    <a:pt x="7" y="36"/>
                    <a:pt x="4" y="27"/>
                  </a:cubicBezTo>
                  <a:cubicBezTo>
                    <a:pt x="0" y="18"/>
                    <a:pt x="4" y="8"/>
                    <a:pt x="13" y="4"/>
                  </a:cubicBezTo>
                  <a:cubicBezTo>
                    <a:pt x="22" y="0"/>
                    <a:pt x="32" y="4"/>
                    <a:pt x="36" y="1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" name="Google Shape;4065;p155"/>
            <p:cNvSpPr/>
            <p:nvPr/>
          </p:nvSpPr>
          <p:spPr>
            <a:xfrm>
              <a:off x="5977" y="3096"/>
              <a:ext cx="430" cy="190"/>
            </a:xfrm>
            <a:custGeom>
              <a:avLst/>
              <a:gdLst/>
              <a:ahLst/>
              <a:cxnLst/>
              <a:rect l="l" t="t" r="r" b="b"/>
              <a:pathLst>
                <a:path w="213" h="94" extrusionOk="0">
                  <a:moveTo>
                    <a:pt x="0" y="61"/>
                  </a:moveTo>
                  <a:cubicBezTo>
                    <a:pt x="0" y="61"/>
                    <a:pt x="78" y="21"/>
                    <a:pt x="99" y="10"/>
                  </a:cubicBezTo>
                  <a:cubicBezTo>
                    <a:pt x="119" y="0"/>
                    <a:pt x="151" y="17"/>
                    <a:pt x="184" y="23"/>
                  </a:cubicBezTo>
                  <a:cubicBezTo>
                    <a:pt x="213" y="28"/>
                    <a:pt x="211" y="59"/>
                    <a:pt x="211" y="59"/>
                  </a:cubicBezTo>
                  <a:cubicBezTo>
                    <a:pt x="211" y="59"/>
                    <a:pt x="134" y="55"/>
                    <a:pt x="111" y="47"/>
                  </a:cubicBezTo>
                  <a:cubicBezTo>
                    <a:pt x="95" y="41"/>
                    <a:pt x="14" y="94"/>
                    <a:pt x="14" y="94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" name="Google Shape;4066;p155"/>
            <p:cNvSpPr/>
            <p:nvPr/>
          </p:nvSpPr>
          <p:spPr>
            <a:xfrm>
              <a:off x="5943" y="3245"/>
              <a:ext cx="81" cy="81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6" y="14"/>
                  </a:moveTo>
                  <a:cubicBezTo>
                    <a:pt x="40" y="23"/>
                    <a:pt x="35" y="33"/>
                    <a:pt x="26" y="37"/>
                  </a:cubicBezTo>
                  <a:cubicBezTo>
                    <a:pt x="17" y="40"/>
                    <a:pt x="7" y="36"/>
                    <a:pt x="3" y="27"/>
                  </a:cubicBezTo>
                  <a:cubicBezTo>
                    <a:pt x="0" y="18"/>
                    <a:pt x="4" y="8"/>
                    <a:pt x="13" y="4"/>
                  </a:cubicBezTo>
                  <a:cubicBezTo>
                    <a:pt x="22" y="0"/>
                    <a:pt x="32" y="5"/>
                    <a:pt x="36" y="14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" name="Google Shape;4067;p155"/>
            <p:cNvSpPr/>
            <p:nvPr/>
          </p:nvSpPr>
          <p:spPr>
            <a:xfrm>
              <a:off x="5971" y="3128"/>
              <a:ext cx="430" cy="190"/>
            </a:xfrm>
            <a:custGeom>
              <a:avLst/>
              <a:gdLst/>
              <a:ahLst/>
              <a:cxnLst/>
              <a:rect l="l" t="t" r="r" b="b"/>
              <a:pathLst>
                <a:path w="213" h="94" extrusionOk="0">
                  <a:moveTo>
                    <a:pt x="0" y="62"/>
                  </a:moveTo>
                  <a:cubicBezTo>
                    <a:pt x="0" y="62"/>
                    <a:pt x="78" y="21"/>
                    <a:pt x="98" y="11"/>
                  </a:cubicBezTo>
                  <a:cubicBezTo>
                    <a:pt x="119" y="0"/>
                    <a:pt x="151" y="18"/>
                    <a:pt x="183" y="23"/>
                  </a:cubicBezTo>
                  <a:cubicBezTo>
                    <a:pt x="213" y="28"/>
                    <a:pt x="211" y="59"/>
                    <a:pt x="211" y="59"/>
                  </a:cubicBezTo>
                  <a:cubicBezTo>
                    <a:pt x="211" y="59"/>
                    <a:pt x="134" y="55"/>
                    <a:pt x="111" y="47"/>
                  </a:cubicBezTo>
                  <a:cubicBezTo>
                    <a:pt x="95" y="42"/>
                    <a:pt x="14" y="94"/>
                    <a:pt x="14" y="94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" name="Google Shape;4068;p155"/>
            <p:cNvSpPr/>
            <p:nvPr/>
          </p:nvSpPr>
          <p:spPr>
            <a:xfrm>
              <a:off x="6028" y="3265"/>
              <a:ext cx="80" cy="81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6" y="13"/>
                  </a:moveTo>
                  <a:cubicBezTo>
                    <a:pt x="40" y="22"/>
                    <a:pt x="36" y="33"/>
                    <a:pt x="27" y="36"/>
                  </a:cubicBezTo>
                  <a:cubicBezTo>
                    <a:pt x="18" y="40"/>
                    <a:pt x="7" y="36"/>
                    <a:pt x="3" y="27"/>
                  </a:cubicBezTo>
                  <a:cubicBezTo>
                    <a:pt x="0" y="18"/>
                    <a:pt x="4" y="8"/>
                    <a:pt x="13" y="4"/>
                  </a:cubicBezTo>
                  <a:cubicBezTo>
                    <a:pt x="22" y="0"/>
                    <a:pt x="32" y="4"/>
                    <a:pt x="36" y="1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" name="Google Shape;4069;p155"/>
            <p:cNvSpPr/>
            <p:nvPr/>
          </p:nvSpPr>
          <p:spPr>
            <a:xfrm>
              <a:off x="6056" y="3149"/>
              <a:ext cx="429" cy="189"/>
            </a:xfrm>
            <a:custGeom>
              <a:avLst/>
              <a:gdLst/>
              <a:ahLst/>
              <a:cxnLst/>
              <a:rect l="l" t="t" r="r" b="b"/>
              <a:pathLst>
                <a:path w="213" h="94" extrusionOk="0">
                  <a:moveTo>
                    <a:pt x="0" y="61"/>
                  </a:moveTo>
                  <a:cubicBezTo>
                    <a:pt x="0" y="61"/>
                    <a:pt x="78" y="21"/>
                    <a:pt x="99" y="10"/>
                  </a:cubicBezTo>
                  <a:cubicBezTo>
                    <a:pt x="119" y="0"/>
                    <a:pt x="151" y="17"/>
                    <a:pt x="184" y="23"/>
                  </a:cubicBezTo>
                  <a:cubicBezTo>
                    <a:pt x="213" y="28"/>
                    <a:pt x="211" y="59"/>
                    <a:pt x="211" y="59"/>
                  </a:cubicBezTo>
                  <a:cubicBezTo>
                    <a:pt x="211" y="59"/>
                    <a:pt x="134" y="55"/>
                    <a:pt x="111" y="47"/>
                  </a:cubicBezTo>
                  <a:cubicBezTo>
                    <a:pt x="95" y="41"/>
                    <a:pt x="14" y="94"/>
                    <a:pt x="14" y="94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" name="Google Shape;4070;p155"/>
            <p:cNvSpPr/>
            <p:nvPr/>
          </p:nvSpPr>
          <p:spPr>
            <a:xfrm>
              <a:off x="5607" y="3072"/>
              <a:ext cx="60" cy="60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" y="13"/>
                  </a:moveTo>
                  <a:cubicBezTo>
                    <a:pt x="0" y="21"/>
                    <a:pt x="5" y="28"/>
                    <a:pt x="13" y="29"/>
                  </a:cubicBezTo>
                  <a:cubicBezTo>
                    <a:pt x="21" y="30"/>
                    <a:pt x="28" y="24"/>
                    <a:pt x="29" y="17"/>
                  </a:cubicBezTo>
                  <a:cubicBezTo>
                    <a:pt x="30" y="9"/>
                    <a:pt x="24" y="2"/>
                    <a:pt x="17" y="1"/>
                  </a:cubicBezTo>
                  <a:cubicBezTo>
                    <a:pt x="9" y="0"/>
                    <a:pt x="2" y="5"/>
                    <a:pt x="1" y="1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" name="Google Shape;4071;p155"/>
            <p:cNvSpPr/>
            <p:nvPr/>
          </p:nvSpPr>
          <p:spPr>
            <a:xfrm>
              <a:off x="5292" y="3028"/>
              <a:ext cx="347" cy="131"/>
            </a:xfrm>
            <a:custGeom>
              <a:avLst/>
              <a:gdLst/>
              <a:ahLst/>
              <a:cxnLst/>
              <a:rect l="l" t="t" r="r" b="b"/>
              <a:pathLst>
                <a:path w="172" h="65" extrusionOk="0">
                  <a:moveTo>
                    <a:pt x="172" y="23"/>
                  </a:moveTo>
                  <a:cubicBezTo>
                    <a:pt x="172" y="23"/>
                    <a:pt x="103" y="8"/>
                    <a:pt x="85" y="4"/>
                  </a:cubicBezTo>
                  <a:cubicBezTo>
                    <a:pt x="67" y="0"/>
                    <a:pt x="46" y="20"/>
                    <a:pt x="22" y="31"/>
                  </a:cubicBezTo>
                  <a:cubicBezTo>
                    <a:pt x="0" y="41"/>
                    <a:pt x="8" y="65"/>
                    <a:pt x="8" y="65"/>
                  </a:cubicBezTo>
                  <a:cubicBezTo>
                    <a:pt x="8" y="65"/>
                    <a:pt x="67" y="45"/>
                    <a:pt x="83" y="35"/>
                  </a:cubicBezTo>
                  <a:cubicBezTo>
                    <a:pt x="94" y="27"/>
                    <a:pt x="168" y="51"/>
                    <a:pt x="168" y="51"/>
                  </a:cubicBezTo>
                  <a:lnTo>
                    <a:pt x="172" y="23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" name="Google Shape;4072;p155"/>
            <p:cNvSpPr/>
            <p:nvPr/>
          </p:nvSpPr>
          <p:spPr>
            <a:xfrm>
              <a:off x="5593" y="3179"/>
              <a:ext cx="64" cy="66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3" y="10"/>
                  </a:moveTo>
                  <a:cubicBezTo>
                    <a:pt x="0" y="17"/>
                    <a:pt x="2" y="25"/>
                    <a:pt x="9" y="29"/>
                  </a:cubicBezTo>
                  <a:cubicBezTo>
                    <a:pt x="16" y="33"/>
                    <a:pt x="25" y="30"/>
                    <a:pt x="28" y="23"/>
                  </a:cubicBezTo>
                  <a:cubicBezTo>
                    <a:pt x="32" y="16"/>
                    <a:pt x="29" y="8"/>
                    <a:pt x="23" y="4"/>
                  </a:cubicBezTo>
                  <a:cubicBezTo>
                    <a:pt x="16" y="0"/>
                    <a:pt x="7" y="3"/>
                    <a:pt x="3" y="10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" name="Google Shape;4073;p155"/>
            <p:cNvSpPr/>
            <p:nvPr/>
          </p:nvSpPr>
          <p:spPr>
            <a:xfrm>
              <a:off x="5298" y="3070"/>
              <a:ext cx="339" cy="167"/>
            </a:xfrm>
            <a:custGeom>
              <a:avLst/>
              <a:gdLst/>
              <a:ahLst/>
              <a:cxnLst/>
              <a:rect l="l" t="t" r="r" b="b"/>
              <a:pathLst>
                <a:path w="168" h="83" extrusionOk="0">
                  <a:moveTo>
                    <a:pt x="168" y="58"/>
                  </a:moveTo>
                  <a:cubicBezTo>
                    <a:pt x="168" y="58"/>
                    <a:pt x="109" y="20"/>
                    <a:pt x="93" y="10"/>
                  </a:cubicBezTo>
                  <a:cubicBezTo>
                    <a:pt x="78" y="0"/>
                    <a:pt x="51" y="11"/>
                    <a:pt x="25" y="13"/>
                  </a:cubicBezTo>
                  <a:cubicBezTo>
                    <a:pt x="1" y="15"/>
                    <a:pt x="0" y="40"/>
                    <a:pt x="0" y="40"/>
                  </a:cubicBezTo>
                  <a:cubicBezTo>
                    <a:pt x="0" y="40"/>
                    <a:pt x="62" y="42"/>
                    <a:pt x="80" y="38"/>
                  </a:cubicBezTo>
                  <a:cubicBezTo>
                    <a:pt x="94" y="35"/>
                    <a:pt x="154" y="83"/>
                    <a:pt x="154" y="83"/>
                  </a:cubicBezTo>
                  <a:lnTo>
                    <a:pt x="168" y="5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" name="Google Shape;4074;p155"/>
            <p:cNvSpPr/>
            <p:nvPr/>
          </p:nvSpPr>
          <p:spPr>
            <a:xfrm>
              <a:off x="5595" y="3207"/>
              <a:ext cx="64" cy="65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4" y="9"/>
                  </a:moveTo>
                  <a:cubicBezTo>
                    <a:pt x="0" y="16"/>
                    <a:pt x="3" y="24"/>
                    <a:pt x="10" y="28"/>
                  </a:cubicBezTo>
                  <a:cubicBezTo>
                    <a:pt x="16" y="32"/>
                    <a:pt x="25" y="29"/>
                    <a:pt x="29" y="22"/>
                  </a:cubicBezTo>
                  <a:cubicBezTo>
                    <a:pt x="32" y="15"/>
                    <a:pt x="30" y="7"/>
                    <a:pt x="23" y="3"/>
                  </a:cubicBezTo>
                  <a:cubicBezTo>
                    <a:pt x="16" y="0"/>
                    <a:pt x="7" y="2"/>
                    <a:pt x="4" y="9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" name="Google Shape;4075;p155"/>
            <p:cNvSpPr/>
            <p:nvPr/>
          </p:nvSpPr>
          <p:spPr>
            <a:xfrm>
              <a:off x="5300" y="3096"/>
              <a:ext cx="339" cy="167"/>
            </a:xfrm>
            <a:custGeom>
              <a:avLst/>
              <a:gdLst/>
              <a:ahLst/>
              <a:cxnLst/>
              <a:rect l="l" t="t" r="r" b="b"/>
              <a:pathLst>
                <a:path w="168" h="83" extrusionOk="0">
                  <a:moveTo>
                    <a:pt x="168" y="58"/>
                  </a:moveTo>
                  <a:cubicBezTo>
                    <a:pt x="168" y="58"/>
                    <a:pt x="109" y="20"/>
                    <a:pt x="94" y="10"/>
                  </a:cubicBezTo>
                  <a:cubicBezTo>
                    <a:pt x="78" y="0"/>
                    <a:pt x="51" y="11"/>
                    <a:pt x="25" y="13"/>
                  </a:cubicBezTo>
                  <a:cubicBezTo>
                    <a:pt x="1" y="15"/>
                    <a:pt x="0" y="40"/>
                    <a:pt x="0" y="40"/>
                  </a:cubicBezTo>
                  <a:cubicBezTo>
                    <a:pt x="0" y="40"/>
                    <a:pt x="62" y="42"/>
                    <a:pt x="81" y="38"/>
                  </a:cubicBezTo>
                  <a:cubicBezTo>
                    <a:pt x="94" y="35"/>
                    <a:pt x="155" y="83"/>
                    <a:pt x="155" y="83"/>
                  </a:cubicBezTo>
                  <a:lnTo>
                    <a:pt x="168" y="5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" name="Google Shape;4076;p155"/>
            <p:cNvSpPr/>
            <p:nvPr/>
          </p:nvSpPr>
          <p:spPr>
            <a:xfrm>
              <a:off x="5526" y="3215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4" y="10"/>
                  </a:moveTo>
                  <a:cubicBezTo>
                    <a:pt x="0" y="16"/>
                    <a:pt x="2" y="25"/>
                    <a:pt x="9" y="29"/>
                  </a:cubicBezTo>
                  <a:cubicBezTo>
                    <a:pt x="16" y="32"/>
                    <a:pt x="25" y="30"/>
                    <a:pt x="28" y="23"/>
                  </a:cubicBezTo>
                  <a:cubicBezTo>
                    <a:pt x="32" y="16"/>
                    <a:pt x="30" y="7"/>
                    <a:pt x="23" y="4"/>
                  </a:cubicBezTo>
                  <a:cubicBezTo>
                    <a:pt x="16" y="0"/>
                    <a:pt x="7" y="3"/>
                    <a:pt x="4" y="10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" name="Google Shape;4077;p155"/>
            <p:cNvSpPr/>
            <p:nvPr/>
          </p:nvSpPr>
          <p:spPr>
            <a:xfrm>
              <a:off x="5232" y="3104"/>
              <a:ext cx="338" cy="168"/>
            </a:xfrm>
            <a:custGeom>
              <a:avLst/>
              <a:gdLst/>
              <a:ahLst/>
              <a:cxnLst/>
              <a:rect l="l" t="t" r="r" b="b"/>
              <a:pathLst>
                <a:path w="168" h="83" extrusionOk="0">
                  <a:moveTo>
                    <a:pt x="168" y="58"/>
                  </a:moveTo>
                  <a:cubicBezTo>
                    <a:pt x="168" y="58"/>
                    <a:pt x="109" y="20"/>
                    <a:pt x="93" y="10"/>
                  </a:cubicBezTo>
                  <a:cubicBezTo>
                    <a:pt x="78" y="0"/>
                    <a:pt x="51" y="12"/>
                    <a:pt x="25" y="14"/>
                  </a:cubicBezTo>
                  <a:cubicBezTo>
                    <a:pt x="1" y="16"/>
                    <a:pt x="0" y="40"/>
                    <a:pt x="0" y="40"/>
                  </a:cubicBezTo>
                  <a:cubicBezTo>
                    <a:pt x="0" y="40"/>
                    <a:pt x="62" y="43"/>
                    <a:pt x="80" y="38"/>
                  </a:cubicBezTo>
                  <a:cubicBezTo>
                    <a:pt x="94" y="35"/>
                    <a:pt x="154" y="83"/>
                    <a:pt x="154" y="83"/>
                  </a:cubicBezTo>
                  <a:lnTo>
                    <a:pt x="168" y="5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" name="Google Shape;4078;p155"/>
            <p:cNvSpPr/>
            <p:nvPr/>
          </p:nvSpPr>
          <p:spPr>
            <a:xfrm>
              <a:off x="6082" y="2076"/>
              <a:ext cx="518" cy="508"/>
            </a:xfrm>
            <a:custGeom>
              <a:avLst/>
              <a:gdLst/>
              <a:ahLst/>
              <a:cxnLst/>
              <a:rect l="l" t="t" r="r" b="b"/>
              <a:pathLst>
                <a:path w="518" h="508" extrusionOk="0">
                  <a:moveTo>
                    <a:pt x="0" y="0"/>
                  </a:moveTo>
                  <a:lnTo>
                    <a:pt x="518" y="0"/>
                  </a:lnTo>
                  <a:lnTo>
                    <a:pt x="272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" name="Google Shape;4079;p155"/>
            <p:cNvSpPr/>
            <p:nvPr/>
          </p:nvSpPr>
          <p:spPr>
            <a:xfrm>
              <a:off x="6082" y="2076"/>
              <a:ext cx="518" cy="508"/>
            </a:xfrm>
            <a:custGeom>
              <a:avLst/>
              <a:gdLst/>
              <a:ahLst/>
              <a:cxnLst/>
              <a:rect l="l" t="t" r="r" b="b"/>
              <a:pathLst>
                <a:path w="518" h="508" extrusionOk="0">
                  <a:moveTo>
                    <a:pt x="0" y="0"/>
                  </a:moveTo>
                  <a:lnTo>
                    <a:pt x="518" y="0"/>
                  </a:lnTo>
                  <a:lnTo>
                    <a:pt x="272" y="50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" name="Google Shape;4080;p155"/>
            <p:cNvSpPr/>
            <p:nvPr/>
          </p:nvSpPr>
          <p:spPr>
            <a:xfrm>
              <a:off x="6733" y="2116"/>
              <a:ext cx="687" cy="1093"/>
            </a:xfrm>
            <a:custGeom>
              <a:avLst/>
              <a:gdLst/>
              <a:ahLst/>
              <a:cxnLst/>
              <a:rect l="l" t="t" r="r" b="b"/>
              <a:pathLst>
                <a:path w="687" h="1093" extrusionOk="0">
                  <a:moveTo>
                    <a:pt x="173" y="0"/>
                  </a:moveTo>
                  <a:lnTo>
                    <a:pt x="0" y="83"/>
                  </a:lnTo>
                  <a:lnTo>
                    <a:pt x="0" y="272"/>
                  </a:lnTo>
                  <a:lnTo>
                    <a:pt x="453" y="1093"/>
                  </a:lnTo>
                  <a:lnTo>
                    <a:pt x="687" y="97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4B08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" name="Google Shape;4081;p155"/>
            <p:cNvSpPr/>
            <p:nvPr/>
          </p:nvSpPr>
          <p:spPr>
            <a:xfrm>
              <a:off x="7114" y="3028"/>
              <a:ext cx="326" cy="286"/>
            </a:xfrm>
            <a:prstGeom prst="ellipse">
              <a:avLst/>
            </a:prstGeom>
            <a:solidFill>
              <a:srgbClr val="4B08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" name="Google Shape;4082;p155"/>
            <p:cNvSpPr/>
            <p:nvPr/>
          </p:nvSpPr>
          <p:spPr>
            <a:xfrm>
              <a:off x="6368" y="3028"/>
              <a:ext cx="973" cy="330"/>
            </a:xfrm>
            <a:custGeom>
              <a:avLst/>
              <a:gdLst/>
              <a:ahLst/>
              <a:cxnLst/>
              <a:rect l="l" t="t" r="r" b="b"/>
              <a:pathLst>
                <a:path w="483" h="164" extrusionOk="0">
                  <a:moveTo>
                    <a:pt x="483" y="136"/>
                  </a:moveTo>
                  <a:cubicBezTo>
                    <a:pt x="458" y="152"/>
                    <a:pt x="66" y="164"/>
                    <a:pt x="33" y="142"/>
                  </a:cubicBezTo>
                  <a:cubicBezTo>
                    <a:pt x="0" y="121"/>
                    <a:pt x="1" y="32"/>
                    <a:pt x="1" y="32"/>
                  </a:cubicBezTo>
                  <a:cubicBezTo>
                    <a:pt x="112" y="1"/>
                    <a:pt x="451" y="0"/>
                    <a:pt x="451" y="0"/>
                  </a:cubicBezTo>
                  <a:lnTo>
                    <a:pt x="483" y="136"/>
                  </a:lnTo>
                  <a:close/>
                </a:path>
              </a:pathLst>
            </a:custGeom>
            <a:solidFill>
              <a:srgbClr val="4B08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" name="Google Shape;4083;p155"/>
            <p:cNvSpPr/>
            <p:nvPr/>
          </p:nvSpPr>
          <p:spPr>
            <a:xfrm>
              <a:off x="3640" y="3657"/>
              <a:ext cx="4042" cy="661"/>
            </a:xfrm>
            <a:custGeom>
              <a:avLst/>
              <a:gdLst/>
              <a:ahLst/>
              <a:cxnLst/>
              <a:rect l="l" t="t" r="r" b="b"/>
              <a:pathLst>
                <a:path w="4042" h="661" extrusionOk="0">
                  <a:moveTo>
                    <a:pt x="4038" y="661"/>
                  </a:moveTo>
                  <a:lnTo>
                    <a:pt x="0" y="661"/>
                  </a:lnTo>
                  <a:lnTo>
                    <a:pt x="272" y="0"/>
                  </a:lnTo>
                  <a:lnTo>
                    <a:pt x="4042" y="0"/>
                  </a:lnTo>
                  <a:lnTo>
                    <a:pt x="4038" y="66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" name="Google Shape;4084;p155"/>
            <p:cNvSpPr/>
            <p:nvPr/>
          </p:nvSpPr>
          <p:spPr>
            <a:xfrm>
              <a:off x="3640" y="3657"/>
              <a:ext cx="4042" cy="661"/>
            </a:xfrm>
            <a:custGeom>
              <a:avLst/>
              <a:gdLst/>
              <a:ahLst/>
              <a:cxnLst/>
              <a:rect l="l" t="t" r="r" b="b"/>
              <a:pathLst>
                <a:path w="4042" h="661" extrusionOk="0">
                  <a:moveTo>
                    <a:pt x="4038" y="661"/>
                  </a:moveTo>
                  <a:lnTo>
                    <a:pt x="0" y="661"/>
                  </a:lnTo>
                  <a:lnTo>
                    <a:pt x="272" y="0"/>
                  </a:lnTo>
                  <a:lnTo>
                    <a:pt x="4042" y="0"/>
                  </a:lnTo>
                  <a:lnTo>
                    <a:pt x="4038" y="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" name="Google Shape;4085;p155"/>
            <p:cNvSpPr/>
            <p:nvPr/>
          </p:nvSpPr>
          <p:spPr>
            <a:xfrm>
              <a:off x="3912" y="3657"/>
              <a:ext cx="3770" cy="310"/>
            </a:xfrm>
            <a:custGeom>
              <a:avLst/>
              <a:gdLst/>
              <a:ahLst/>
              <a:cxnLst/>
              <a:rect l="l" t="t" r="r" b="b"/>
              <a:pathLst>
                <a:path w="3770" h="310" extrusionOk="0">
                  <a:moveTo>
                    <a:pt x="3770" y="0"/>
                  </a:moveTo>
                  <a:lnTo>
                    <a:pt x="0" y="0"/>
                  </a:lnTo>
                  <a:lnTo>
                    <a:pt x="3770" y="0"/>
                  </a:lnTo>
                  <a:lnTo>
                    <a:pt x="3768" y="310"/>
                  </a:lnTo>
                  <a:lnTo>
                    <a:pt x="3770" y="310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" name="Google Shape;4086;p155"/>
            <p:cNvSpPr/>
            <p:nvPr/>
          </p:nvSpPr>
          <p:spPr>
            <a:xfrm>
              <a:off x="3912" y="3657"/>
              <a:ext cx="3770" cy="310"/>
            </a:xfrm>
            <a:custGeom>
              <a:avLst/>
              <a:gdLst/>
              <a:ahLst/>
              <a:cxnLst/>
              <a:rect l="l" t="t" r="r" b="b"/>
              <a:pathLst>
                <a:path w="3770" h="310" extrusionOk="0">
                  <a:moveTo>
                    <a:pt x="3770" y="0"/>
                  </a:moveTo>
                  <a:lnTo>
                    <a:pt x="0" y="0"/>
                  </a:lnTo>
                  <a:lnTo>
                    <a:pt x="3770" y="0"/>
                  </a:lnTo>
                  <a:lnTo>
                    <a:pt x="3768" y="310"/>
                  </a:lnTo>
                  <a:lnTo>
                    <a:pt x="3770" y="310"/>
                  </a:lnTo>
                  <a:lnTo>
                    <a:pt x="37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" name="Google Shape;4087;p155"/>
            <p:cNvSpPr/>
            <p:nvPr/>
          </p:nvSpPr>
          <p:spPr>
            <a:xfrm>
              <a:off x="3785" y="3657"/>
              <a:ext cx="3897" cy="310"/>
            </a:xfrm>
            <a:custGeom>
              <a:avLst/>
              <a:gdLst/>
              <a:ahLst/>
              <a:cxnLst/>
              <a:rect l="l" t="t" r="r" b="b"/>
              <a:pathLst>
                <a:path w="3897" h="310" extrusionOk="0">
                  <a:moveTo>
                    <a:pt x="3897" y="0"/>
                  </a:moveTo>
                  <a:lnTo>
                    <a:pt x="127" y="0"/>
                  </a:lnTo>
                  <a:lnTo>
                    <a:pt x="0" y="310"/>
                  </a:lnTo>
                  <a:lnTo>
                    <a:pt x="3895" y="310"/>
                  </a:lnTo>
                  <a:lnTo>
                    <a:pt x="389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" name="Google Shape;4088;p155"/>
            <p:cNvSpPr/>
            <p:nvPr/>
          </p:nvSpPr>
          <p:spPr>
            <a:xfrm>
              <a:off x="3785" y="3657"/>
              <a:ext cx="3897" cy="310"/>
            </a:xfrm>
            <a:custGeom>
              <a:avLst/>
              <a:gdLst/>
              <a:ahLst/>
              <a:cxnLst/>
              <a:rect l="l" t="t" r="r" b="b"/>
              <a:pathLst>
                <a:path w="3897" h="310" extrusionOk="0">
                  <a:moveTo>
                    <a:pt x="3897" y="0"/>
                  </a:moveTo>
                  <a:lnTo>
                    <a:pt x="127" y="0"/>
                  </a:lnTo>
                  <a:lnTo>
                    <a:pt x="0" y="310"/>
                  </a:lnTo>
                  <a:lnTo>
                    <a:pt x="3895" y="310"/>
                  </a:lnTo>
                  <a:lnTo>
                    <a:pt x="38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" name="Google Shape;4089;p155"/>
            <p:cNvSpPr/>
            <p:nvPr/>
          </p:nvSpPr>
          <p:spPr>
            <a:xfrm>
              <a:off x="3463" y="3334"/>
              <a:ext cx="4215" cy="363"/>
            </a:xfrm>
            <a:custGeom>
              <a:avLst/>
              <a:gdLst/>
              <a:ahLst/>
              <a:cxnLst/>
              <a:rect l="l" t="t" r="r" b="b"/>
              <a:pathLst>
                <a:path w="2092" h="180" extrusionOk="0">
                  <a:moveTo>
                    <a:pt x="2092" y="180"/>
                  </a:moveTo>
                  <a:cubicBezTo>
                    <a:pt x="89" y="180"/>
                    <a:pt x="89" y="180"/>
                    <a:pt x="89" y="180"/>
                  </a:cubicBezTo>
                  <a:cubicBezTo>
                    <a:pt x="40" y="180"/>
                    <a:pt x="0" y="140"/>
                    <a:pt x="0" y="9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2092" y="0"/>
                    <a:pt x="2092" y="0"/>
                    <a:pt x="2092" y="0"/>
                  </a:cubicBezTo>
                  <a:lnTo>
                    <a:pt x="2092" y="18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" name="Google Shape;4090;p155"/>
            <p:cNvSpPr/>
            <p:nvPr/>
          </p:nvSpPr>
          <p:spPr>
            <a:xfrm>
              <a:off x="4873" y="3205"/>
              <a:ext cx="1524" cy="137"/>
            </a:xfrm>
            <a:custGeom>
              <a:avLst/>
              <a:gdLst/>
              <a:ahLst/>
              <a:cxnLst/>
              <a:rect l="l" t="t" r="r" b="b"/>
              <a:pathLst>
                <a:path w="756" h="68" extrusionOk="0">
                  <a:moveTo>
                    <a:pt x="756" y="35"/>
                  </a:moveTo>
                  <a:cubicBezTo>
                    <a:pt x="756" y="53"/>
                    <a:pt x="741" y="68"/>
                    <a:pt x="723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15" y="68"/>
                    <a:pt x="0" y="53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741" y="0"/>
                    <a:pt x="756" y="15"/>
                    <a:pt x="756" y="33"/>
                  </a:cubicBezTo>
                  <a:cubicBezTo>
                    <a:pt x="756" y="35"/>
                    <a:pt x="756" y="35"/>
                    <a:pt x="756" y="3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" name="Google Shape;4091;p155"/>
            <p:cNvSpPr/>
            <p:nvPr/>
          </p:nvSpPr>
          <p:spPr>
            <a:xfrm>
              <a:off x="3939" y="1649"/>
              <a:ext cx="2143" cy="1368"/>
            </a:xfrm>
            <a:custGeom>
              <a:avLst/>
              <a:gdLst/>
              <a:ahLst/>
              <a:cxnLst/>
              <a:rect l="l" t="t" r="r" b="b"/>
              <a:pathLst>
                <a:path w="1064" h="679" extrusionOk="0">
                  <a:moveTo>
                    <a:pt x="1064" y="644"/>
                  </a:moveTo>
                  <a:cubicBezTo>
                    <a:pt x="1064" y="664"/>
                    <a:pt x="1047" y="679"/>
                    <a:pt x="1027" y="679"/>
                  </a:cubicBezTo>
                  <a:cubicBezTo>
                    <a:pt x="28" y="653"/>
                    <a:pt x="28" y="653"/>
                    <a:pt x="28" y="653"/>
                  </a:cubicBezTo>
                  <a:cubicBezTo>
                    <a:pt x="13" y="652"/>
                    <a:pt x="0" y="638"/>
                    <a:pt x="0" y="62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64"/>
                    <a:pt x="12" y="49"/>
                    <a:pt x="28" y="49"/>
                  </a:cubicBezTo>
                  <a:cubicBezTo>
                    <a:pt x="1027" y="1"/>
                    <a:pt x="1027" y="1"/>
                    <a:pt x="1027" y="1"/>
                  </a:cubicBezTo>
                  <a:cubicBezTo>
                    <a:pt x="1047" y="0"/>
                    <a:pt x="1064" y="15"/>
                    <a:pt x="1064" y="35"/>
                  </a:cubicBezTo>
                  <a:cubicBezTo>
                    <a:pt x="1064" y="644"/>
                    <a:pt x="1064" y="644"/>
                    <a:pt x="1064" y="644"/>
                  </a:cubicBezTo>
                </a:path>
              </a:pathLst>
            </a:custGeom>
            <a:solidFill>
              <a:srgbClr val="F06D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" name="Google Shape;4092;p155"/>
            <p:cNvSpPr/>
            <p:nvPr/>
          </p:nvSpPr>
          <p:spPr>
            <a:xfrm>
              <a:off x="3939" y="1651"/>
              <a:ext cx="2143" cy="1366"/>
            </a:xfrm>
            <a:custGeom>
              <a:avLst/>
              <a:gdLst/>
              <a:ahLst/>
              <a:cxnLst/>
              <a:rect l="l" t="t" r="r" b="b"/>
              <a:pathLst>
                <a:path w="1064" h="678" extrusionOk="0">
                  <a:moveTo>
                    <a:pt x="283" y="448"/>
                  </a:moveTo>
                  <a:cubicBezTo>
                    <a:pt x="0" y="619"/>
                    <a:pt x="0" y="619"/>
                    <a:pt x="0" y="619"/>
                  </a:cubicBezTo>
                  <a:cubicBezTo>
                    <a:pt x="0" y="637"/>
                    <a:pt x="13" y="651"/>
                    <a:pt x="28" y="652"/>
                  </a:cubicBezTo>
                  <a:cubicBezTo>
                    <a:pt x="244" y="657"/>
                    <a:pt x="244" y="657"/>
                    <a:pt x="244" y="657"/>
                  </a:cubicBezTo>
                  <a:cubicBezTo>
                    <a:pt x="244" y="606"/>
                    <a:pt x="244" y="606"/>
                    <a:pt x="244" y="606"/>
                  </a:cubicBezTo>
                  <a:cubicBezTo>
                    <a:pt x="242" y="595"/>
                    <a:pt x="241" y="583"/>
                    <a:pt x="241" y="571"/>
                  </a:cubicBezTo>
                  <a:cubicBezTo>
                    <a:pt x="241" y="524"/>
                    <a:pt x="257" y="481"/>
                    <a:pt x="283" y="448"/>
                  </a:cubicBezTo>
                  <a:moveTo>
                    <a:pt x="1029" y="0"/>
                  </a:moveTo>
                  <a:cubicBezTo>
                    <a:pt x="1029" y="0"/>
                    <a:pt x="1028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388" y="385"/>
                    <a:pt x="388" y="385"/>
                    <a:pt x="388" y="385"/>
                  </a:cubicBezTo>
                  <a:cubicBezTo>
                    <a:pt x="397" y="384"/>
                    <a:pt x="406" y="383"/>
                    <a:pt x="416" y="383"/>
                  </a:cubicBezTo>
                  <a:cubicBezTo>
                    <a:pt x="416" y="383"/>
                    <a:pt x="416" y="383"/>
                    <a:pt x="417" y="383"/>
                  </a:cubicBezTo>
                  <a:cubicBezTo>
                    <a:pt x="516" y="383"/>
                    <a:pt x="597" y="469"/>
                    <a:pt x="597" y="577"/>
                  </a:cubicBezTo>
                  <a:cubicBezTo>
                    <a:pt x="597" y="593"/>
                    <a:pt x="595" y="609"/>
                    <a:pt x="592" y="624"/>
                  </a:cubicBezTo>
                  <a:cubicBezTo>
                    <a:pt x="592" y="666"/>
                    <a:pt x="592" y="666"/>
                    <a:pt x="592" y="666"/>
                  </a:cubicBezTo>
                  <a:cubicBezTo>
                    <a:pt x="1027" y="678"/>
                    <a:pt x="1027" y="678"/>
                    <a:pt x="1027" y="678"/>
                  </a:cubicBezTo>
                  <a:cubicBezTo>
                    <a:pt x="1028" y="678"/>
                    <a:pt x="1028" y="678"/>
                    <a:pt x="1028" y="678"/>
                  </a:cubicBezTo>
                  <a:cubicBezTo>
                    <a:pt x="1048" y="678"/>
                    <a:pt x="1064" y="662"/>
                    <a:pt x="1064" y="643"/>
                  </a:cubicBezTo>
                  <a:cubicBezTo>
                    <a:pt x="1064" y="359"/>
                    <a:pt x="1064" y="359"/>
                    <a:pt x="1064" y="359"/>
                  </a:cubicBezTo>
                  <a:cubicBezTo>
                    <a:pt x="1064" y="211"/>
                    <a:pt x="1064" y="211"/>
                    <a:pt x="1064" y="211"/>
                  </a:cubicBezTo>
                  <a:cubicBezTo>
                    <a:pt x="1064" y="34"/>
                    <a:pt x="1064" y="34"/>
                    <a:pt x="1064" y="34"/>
                  </a:cubicBezTo>
                  <a:cubicBezTo>
                    <a:pt x="1064" y="15"/>
                    <a:pt x="1048" y="0"/>
                    <a:pt x="1029" y="0"/>
                  </a:cubicBezTo>
                </a:path>
              </a:pathLst>
            </a:custGeom>
            <a:solidFill>
              <a:srgbClr val="E6286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" name="Google Shape;4093;p155"/>
            <p:cNvSpPr/>
            <p:nvPr/>
          </p:nvSpPr>
          <p:spPr>
            <a:xfrm>
              <a:off x="4424" y="2421"/>
              <a:ext cx="717" cy="895"/>
            </a:xfrm>
            <a:custGeom>
              <a:avLst/>
              <a:gdLst/>
              <a:ahLst/>
              <a:cxnLst/>
              <a:rect l="l" t="t" r="r" b="b"/>
              <a:pathLst>
                <a:path w="356" h="444" extrusionOk="0">
                  <a:moveTo>
                    <a:pt x="356" y="195"/>
                  </a:moveTo>
                  <a:cubicBezTo>
                    <a:pt x="356" y="87"/>
                    <a:pt x="274" y="0"/>
                    <a:pt x="175" y="1"/>
                  </a:cubicBezTo>
                  <a:cubicBezTo>
                    <a:pt x="77" y="1"/>
                    <a:pt x="0" y="86"/>
                    <a:pt x="0" y="189"/>
                  </a:cubicBezTo>
                  <a:cubicBezTo>
                    <a:pt x="0" y="201"/>
                    <a:pt x="1" y="213"/>
                    <a:pt x="3" y="224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351" y="444"/>
                    <a:pt x="351" y="444"/>
                    <a:pt x="351" y="444"/>
                  </a:cubicBezTo>
                  <a:cubicBezTo>
                    <a:pt x="351" y="242"/>
                    <a:pt x="351" y="242"/>
                    <a:pt x="351" y="242"/>
                  </a:cubicBezTo>
                  <a:cubicBezTo>
                    <a:pt x="354" y="227"/>
                    <a:pt x="356" y="211"/>
                    <a:pt x="356" y="19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" name="Google Shape;4094;p155"/>
            <p:cNvSpPr/>
            <p:nvPr/>
          </p:nvSpPr>
          <p:spPr>
            <a:xfrm>
              <a:off x="4430" y="3086"/>
              <a:ext cx="701" cy="230"/>
            </a:xfrm>
            <a:custGeom>
              <a:avLst/>
              <a:gdLst/>
              <a:ahLst/>
              <a:cxnLst/>
              <a:rect l="l" t="t" r="r" b="b"/>
              <a:pathLst>
                <a:path w="701" h="230" extrusionOk="0">
                  <a:moveTo>
                    <a:pt x="0" y="0"/>
                  </a:moveTo>
                  <a:lnTo>
                    <a:pt x="0" y="196"/>
                  </a:lnTo>
                  <a:lnTo>
                    <a:pt x="701" y="230"/>
                  </a:lnTo>
                  <a:lnTo>
                    <a:pt x="701" y="119"/>
                  </a:lnTo>
                  <a:lnTo>
                    <a:pt x="70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08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" name="Google Shape;4095;p155"/>
            <p:cNvSpPr/>
            <p:nvPr/>
          </p:nvSpPr>
          <p:spPr>
            <a:xfrm>
              <a:off x="4430" y="3086"/>
              <a:ext cx="701" cy="230"/>
            </a:xfrm>
            <a:custGeom>
              <a:avLst/>
              <a:gdLst/>
              <a:ahLst/>
              <a:cxnLst/>
              <a:rect l="l" t="t" r="r" b="b"/>
              <a:pathLst>
                <a:path w="701" h="230" extrusionOk="0">
                  <a:moveTo>
                    <a:pt x="0" y="0"/>
                  </a:moveTo>
                  <a:lnTo>
                    <a:pt x="0" y="196"/>
                  </a:lnTo>
                  <a:lnTo>
                    <a:pt x="701" y="230"/>
                  </a:lnTo>
                  <a:lnTo>
                    <a:pt x="701" y="119"/>
                  </a:lnTo>
                  <a:lnTo>
                    <a:pt x="701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" name="Google Shape;4096;p155"/>
            <p:cNvSpPr/>
            <p:nvPr/>
          </p:nvSpPr>
          <p:spPr>
            <a:xfrm>
              <a:off x="4245" y="3147"/>
              <a:ext cx="1354" cy="205"/>
            </a:xfrm>
            <a:custGeom>
              <a:avLst/>
              <a:gdLst/>
              <a:ahLst/>
              <a:cxnLst/>
              <a:rect l="l" t="t" r="r" b="b"/>
              <a:pathLst>
                <a:path w="672" h="102" extrusionOk="0">
                  <a:moveTo>
                    <a:pt x="672" y="63"/>
                  </a:moveTo>
                  <a:cubicBezTo>
                    <a:pt x="672" y="85"/>
                    <a:pt x="655" y="102"/>
                    <a:pt x="634" y="101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14" y="91"/>
                    <a:pt x="0" y="74"/>
                    <a:pt x="0" y="5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4" y="0"/>
                    <a:pt x="32" y="1"/>
                  </a:cubicBezTo>
                  <a:cubicBezTo>
                    <a:pt x="634" y="3"/>
                    <a:pt x="634" y="3"/>
                    <a:pt x="634" y="3"/>
                  </a:cubicBezTo>
                  <a:cubicBezTo>
                    <a:pt x="656" y="4"/>
                    <a:pt x="672" y="22"/>
                    <a:pt x="672" y="44"/>
                  </a:cubicBezTo>
                  <a:lnTo>
                    <a:pt x="672" y="63"/>
                  </a:lnTo>
                  <a:close/>
                </a:path>
              </a:pathLst>
            </a:custGeom>
            <a:solidFill>
              <a:srgbClr val="4B08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7" name="Google Shape;3993;p154"/>
          <p:cNvSpPr/>
          <p:nvPr/>
        </p:nvSpPr>
        <p:spPr>
          <a:xfrm>
            <a:off x="4634783" y="5072807"/>
            <a:ext cx="555387" cy="550931"/>
          </a:xfrm>
          <a:prstGeom prst="roundRect">
            <a:avLst>
              <a:gd name="adj" fmla="val 16667"/>
            </a:avLst>
          </a:prstGeom>
          <a:solidFill>
            <a:srgbClr val="F06D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Public Sans" pitchFamily="2" charset="77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3998;p154"/>
          <p:cNvSpPr txBox="1"/>
          <p:nvPr/>
        </p:nvSpPr>
        <p:spPr>
          <a:xfrm>
            <a:off x="5351181" y="4933224"/>
            <a:ext cx="2808602" cy="547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defTabSz="457200" rtl="0" eaLnBrk="0" fontAlgn="base" latinLnBrk="0" hangingPunct="0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</a:t>
            </a:r>
          </a:p>
          <a:p>
            <a:pPr marL="12700" marR="5080" lvl="0" indent="0" algn="l" defTabSz="457200" rtl="0" eaLnBrk="0" fontAlgn="base" latinLnBrk="0" hangingPunct="0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powers to promote interoperability</a:t>
            </a:r>
          </a:p>
          <a:p>
            <a:pPr marL="12700" marR="5080" lvl="0" indent="0" algn="l" defTabSz="457200" rtl="0" eaLnBrk="0" fontAlgn="base" latinLnBrk="0" hangingPunct="0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access etc. in line with PFMI</a:t>
            </a:r>
          </a:p>
        </p:txBody>
      </p:sp>
      <p:sp>
        <p:nvSpPr>
          <p:cNvPr id="130" name="Google Shape;4009;p154"/>
          <p:cNvSpPr/>
          <p:nvPr/>
        </p:nvSpPr>
        <p:spPr>
          <a:xfrm>
            <a:off x="4604724" y="5165592"/>
            <a:ext cx="615504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45700" rIns="121900" bIns="60950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Public Sans" pitchFamily="2" charset="77"/>
                <a:ea typeface="Open Sans"/>
                <a:cs typeface="Open Sans"/>
                <a:sym typeface="Open Sans"/>
              </a:rPr>
              <a:t>05</a:t>
            </a:r>
            <a:endParaRPr sz="2000" dirty="0">
              <a:solidFill>
                <a:srgbClr val="FFFFFF"/>
              </a:solidFill>
              <a:latin typeface="Public Sans" pitchFamily="2" charset="77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3993;p154"/>
          <p:cNvSpPr/>
          <p:nvPr/>
        </p:nvSpPr>
        <p:spPr>
          <a:xfrm>
            <a:off x="8288315" y="5103456"/>
            <a:ext cx="555387" cy="550931"/>
          </a:xfrm>
          <a:prstGeom prst="roundRect">
            <a:avLst>
              <a:gd name="adj" fmla="val 16667"/>
            </a:avLst>
          </a:prstGeom>
          <a:solidFill>
            <a:srgbClr val="F06D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Public Sans" pitchFamily="2" charset="77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3998;p154"/>
          <p:cNvSpPr txBox="1"/>
          <p:nvPr/>
        </p:nvSpPr>
        <p:spPr>
          <a:xfrm>
            <a:off x="8942175" y="5099483"/>
            <a:ext cx="2698095" cy="547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algn="l" defTabSz="457200" rtl="0" eaLnBrk="0" fontAlgn="base" hangingPunct="0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defRPr/>
            </a:pPr>
            <a:r>
              <a:rPr lang="en-US" altLang="en-US" sz="1200" b="1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dispute resolution framework for payment service</a:t>
            </a:r>
          </a:p>
          <a:p>
            <a:pPr marL="12700" marR="5080" algn="l" defTabSz="457200" rtl="0" eaLnBrk="0" fontAlgn="base" hangingPunct="0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defRPr/>
            </a:pPr>
            <a:r>
              <a:rPr lang="en-US" altLang="en-US" sz="1200" b="1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customer/user complaints</a:t>
            </a:r>
          </a:p>
        </p:txBody>
      </p:sp>
      <p:sp>
        <p:nvSpPr>
          <p:cNvPr id="134" name="Google Shape;4009;p154"/>
          <p:cNvSpPr/>
          <p:nvPr/>
        </p:nvSpPr>
        <p:spPr>
          <a:xfrm>
            <a:off x="8258256" y="5196241"/>
            <a:ext cx="615504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45700" rIns="121900" bIns="60950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FFFFF"/>
                </a:solidFill>
                <a:latin typeface="Public Sans" pitchFamily="2" charset="77"/>
                <a:ea typeface="Open Sans"/>
                <a:cs typeface="Open Sans"/>
                <a:sym typeface="Open Sans"/>
              </a:rPr>
              <a:t>10</a:t>
            </a:r>
            <a:endParaRPr sz="2000" dirty="0">
              <a:solidFill>
                <a:srgbClr val="FFFFFF"/>
              </a:solidFill>
              <a:latin typeface="Public Sans" pitchFamily="2" charset="77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3994;p154"/>
          <p:cNvSpPr/>
          <p:nvPr/>
        </p:nvSpPr>
        <p:spPr>
          <a:xfrm>
            <a:off x="6585000" y="5851140"/>
            <a:ext cx="555387" cy="550931"/>
          </a:xfrm>
          <a:prstGeom prst="roundRect">
            <a:avLst>
              <a:gd name="adj" fmla="val 16667"/>
            </a:avLst>
          </a:prstGeom>
          <a:solidFill>
            <a:srgbClr val="E628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Public Sans" pitchFamily="2" charset="77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4001;p154"/>
          <p:cNvSpPr txBox="1"/>
          <p:nvPr/>
        </p:nvSpPr>
        <p:spPr>
          <a:xfrm>
            <a:off x="7315200" y="5882025"/>
            <a:ext cx="2698095" cy="501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algn="l" defTabSz="457200" rtl="0" eaLnBrk="0" fontAlgn="base" hangingPunct="0">
              <a:spcBef>
                <a:spcPts val="105"/>
              </a:spcBef>
              <a:spcAft>
                <a:spcPct val="0"/>
              </a:spcAft>
              <a:defRPr/>
            </a:pPr>
            <a:r>
              <a:rPr lang="en-US" altLang="en-US" sz="1200" b="1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 and transparent licensing process and flexibility for licensing EMI’s </a:t>
            </a:r>
          </a:p>
        </p:txBody>
      </p:sp>
      <p:sp>
        <p:nvSpPr>
          <p:cNvPr id="137" name="Google Shape;4010;p154"/>
          <p:cNvSpPr/>
          <p:nvPr/>
        </p:nvSpPr>
        <p:spPr>
          <a:xfrm>
            <a:off x="6533593" y="5947473"/>
            <a:ext cx="606794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45700" rIns="121900" bIns="60950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FFFFF"/>
                </a:solidFill>
                <a:latin typeface="Public Sans" pitchFamily="2" charset="77"/>
                <a:ea typeface="Open Sans"/>
                <a:cs typeface="Open Sans"/>
                <a:sym typeface="Open Sans"/>
              </a:rPr>
              <a:t>11</a:t>
            </a:r>
            <a:endParaRPr sz="2000" dirty="0">
              <a:solidFill>
                <a:srgbClr val="FFFFFF"/>
              </a:solidFill>
              <a:latin typeface="Public Sans" pitchFamily="2" charset="77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1446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542"/>
            <a:ext cx="12192000" cy="6857999"/>
          </a:xfrm>
          <a:prstGeom prst="rect">
            <a:avLst/>
          </a:prstGeom>
        </p:spPr>
      </p:pic>
      <p:grpSp>
        <p:nvGrpSpPr>
          <p:cNvPr id="3142" name="Google Shape;3142;p139"/>
          <p:cNvGrpSpPr/>
          <p:nvPr/>
        </p:nvGrpSpPr>
        <p:grpSpPr>
          <a:xfrm>
            <a:off x="4850800" y="1806280"/>
            <a:ext cx="2401699" cy="4620053"/>
            <a:chOff x="4985270" y="1860068"/>
            <a:chExt cx="2401699" cy="4620053"/>
          </a:xfrm>
        </p:grpSpPr>
        <p:sp>
          <p:nvSpPr>
            <p:cNvPr id="3143" name="Google Shape;3143;p139"/>
            <p:cNvSpPr/>
            <p:nvPr/>
          </p:nvSpPr>
          <p:spPr>
            <a:xfrm>
              <a:off x="4985271" y="1909281"/>
              <a:ext cx="1117534" cy="4511009"/>
            </a:xfrm>
            <a:custGeom>
              <a:avLst/>
              <a:gdLst/>
              <a:ahLst/>
              <a:cxnLst/>
              <a:rect l="l" t="t" r="r" b="b"/>
              <a:pathLst>
                <a:path w="537" h="2157" extrusionOk="0">
                  <a:moveTo>
                    <a:pt x="496" y="995"/>
                  </a:moveTo>
                  <a:cubicBezTo>
                    <a:pt x="516" y="986"/>
                    <a:pt x="518" y="982"/>
                    <a:pt x="509" y="949"/>
                  </a:cubicBezTo>
                  <a:cubicBezTo>
                    <a:pt x="498" y="915"/>
                    <a:pt x="483" y="835"/>
                    <a:pt x="483" y="835"/>
                  </a:cubicBezTo>
                  <a:cubicBezTo>
                    <a:pt x="483" y="835"/>
                    <a:pt x="481" y="824"/>
                    <a:pt x="470" y="789"/>
                  </a:cubicBezTo>
                  <a:cubicBezTo>
                    <a:pt x="457" y="755"/>
                    <a:pt x="457" y="722"/>
                    <a:pt x="457" y="722"/>
                  </a:cubicBezTo>
                  <a:cubicBezTo>
                    <a:pt x="457" y="722"/>
                    <a:pt x="479" y="703"/>
                    <a:pt x="481" y="681"/>
                  </a:cubicBezTo>
                  <a:cubicBezTo>
                    <a:pt x="482" y="663"/>
                    <a:pt x="503" y="592"/>
                    <a:pt x="516" y="544"/>
                  </a:cubicBezTo>
                  <a:cubicBezTo>
                    <a:pt x="520" y="526"/>
                    <a:pt x="523" y="511"/>
                    <a:pt x="524" y="504"/>
                  </a:cubicBezTo>
                  <a:cubicBezTo>
                    <a:pt x="526" y="478"/>
                    <a:pt x="537" y="398"/>
                    <a:pt x="528" y="370"/>
                  </a:cubicBezTo>
                  <a:cubicBezTo>
                    <a:pt x="518" y="341"/>
                    <a:pt x="462" y="350"/>
                    <a:pt x="462" y="350"/>
                  </a:cubicBezTo>
                  <a:cubicBezTo>
                    <a:pt x="462" y="350"/>
                    <a:pt x="449" y="320"/>
                    <a:pt x="423" y="313"/>
                  </a:cubicBezTo>
                  <a:cubicBezTo>
                    <a:pt x="395" y="305"/>
                    <a:pt x="429" y="270"/>
                    <a:pt x="399" y="251"/>
                  </a:cubicBezTo>
                  <a:cubicBezTo>
                    <a:pt x="380" y="238"/>
                    <a:pt x="386" y="171"/>
                    <a:pt x="378" y="145"/>
                  </a:cubicBezTo>
                  <a:cubicBezTo>
                    <a:pt x="373" y="119"/>
                    <a:pt x="356" y="65"/>
                    <a:pt x="339" y="43"/>
                  </a:cubicBezTo>
                  <a:cubicBezTo>
                    <a:pt x="320" y="19"/>
                    <a:pt x="285" y="32"/>
                    <a:pt x="285" y="32"/>
                  </a:cubicBezTo>
                  <a:cubicBezTo>
                    <a:pt x="202" y="0"/>
                    <a:pt x="161" y="69"/>
                    <a:pt x="154" y="106"/>
                  </a:cubicBezTo>
                  <a:cubicBezTo>
                    <a:pt x="148" y="143"/>
                    <a:pt x="167" y="212"/>
                    <a:pt x="144" y="261"/>
                  </a:cubicBezTo>
                  <a:cubicBezTo>
                    <a:pt x="124" y="307"/>
                    <a:pt x="171" y="324"/>
                    <a:pt x="143" y="352"/>
                  </a:cubicBezTo>
                  <a:cubicBezTo>
                    <a:pt x="113" y="378"/>
                    <a:pt x="139" y="387"/>
                    <a:pt x="111" y="400"/>
                  </a:cubicBezTo>
                  <a:cubicBezTo>
                    <a:pt x="85" y="411"/>
                    <a:pt x="75" y="417"/>
                    <a:pt x="75" y="441"/>
                  </a:cubicBezTo>
                  <a:cubicBezTo>
                    <a:pt x="75" y="459"/>
                    <a:pt x="62" y="501"/>
                    <a:pt x="51" y="544"/>
                  </a:cubicBezTo>
                  <a:cubicBezTo>
                    <a:pt x="48" y="557"/>
                    <a:pt x="44" y="571"/>
                    <a:pt x="42" y="584"/>
                  </a:cubicBezTo>
                  <a:cubicBezTo>
                    <a:pt x="28" y="640"/>
                    <a:pt x="15" y="660"/>
                    <a:pt x="8" y="681"/>
                  </a:cubicBezTo>
                  <a:cubicBezTo>
                    <a:pt x="0" y="703"/>
                    <a:pt x="4" y="711"/>
                    <a:pt x="8" y="722"/>
                  </a:cubicBezTo>
                  <a:cubicBezTo>
                    <a:pt x="12" y="731"/>
                    <a:pt x="14" y="733"/>
                    <a:pt x="14" y="766"/>
                  </a:cubicBezTo>
                  <a:cubicBezTo>
                    <a:pt x="14" y="802"/>
                    <a:pt x="72" y="807"/>
                    <a:pt x="72" y="807"/>
                  </a:cubicBezTo>
                  <a:cubicBezTo>
                    <a:pt x="72" y="807"/>
                    <a:pt x="75" y="839"/>
                    <a:pt x="75" y="869"/>
                  </a:cubicBezTo>
                  <a:cubicBezTo>
                    <a:pt x="75" y="896"/>
                    <a:pt x="57" y="978"/>
                    <a:pt x="53" y="1001"/>
                  </a:cubicBezTo>
                  <a:cubicBezTo>
                    <a:pt x="49" y="1023"/>
                    <a:pt x="66" y="1015"/>
                    <a:pt x="66" y="1015"/>
                  </a:cubicBezTo>
                  <a:cubicBezTo>
                    <a:pt x="66" y="1015"/>
                    <a:pt x="66" y="1040"/>
                    <a:pt x="62" y="1075"/>
                  </a:cubicBezTo>
                  <a:cubicBezTo>
                    <a:pt x="62" y="1078"/>
                    <a:pt x="61" y="1083"/>
                    <a:pt x="61" y="1090"/>
                  </a:cubicBezTo>
                  <a:cubicBezTo>
                    <a:pt x="56" y="1152"/>
                    <a:pt x="51" y="1352"/>
                    <a:pt x="51" y="1412"/>
                  </a:cubicBezTo>
                  <a:cubicBezTo>
                    <a:pt x="51" y="1477"/>
                    <a:pt x="43" y="1566"/>
                    <a:pt x="51" y="1566"/>
                  </a:cubicBezTo>
                  <a:cubicBezTo>
                    <a:pt x="60" y="1566"/>
                    <a:pt x="88" y="1568"/>
                    <a:pt x="88" y="1568"/>
                  </a:cubicBezTo>
                  <a:cubicBezTo>
                    <a:pt x="88" y="1568"/>
                    <a:pt x="86" y="1596"/>
                    <a:pt x="86" y="1635"/>
                  </a:cubicBezTo>
                  <a:cubicBezTo>
                    <a:pt x="86" y="1644"/>
                    <a:pt x="86" y="1654"/>
                    <a:pt x="86" y="1664"/>
                  </a:cubicBezTo>
                  <a:cubicBezTo>
                    <a:pt x="88" y="1716"/>
                    <a:pt x="131" y="1886"/>
                    <a:pt x="141" y="1927"/>
                  </a:cubicBezTo>
                  <a:cubicBezTo>
                    <a:pt x="148" y="1969"/>
                    <a:pt x="146" y="2007"/>
                    <a:pt x="131" y="2029"/>
                  </a:cubicBezTo>
                  <a:cubicBezTo>
                    <a:pt x="118" y="2051"/>
                    <a:pt x="107" y="2079"/>
                    <a:pt x="83" y="2096"/>
                  </a:cubicBezTo>
                  <a:cubicBezTo>
                    <a:pt x="58" y="2114"/>
                    <a:pt x="49" y="2122"/>
                    <a:pt x="53" y="2139"/>
                  </a:cubicBezTo>
                  <a:cubicBezTo>
                    <a:pt x="57" y="2153"/>
                    <a:pt x="86" y="2150"/>
                    <a:pt x="131" y="2148"/>
                  </a:cubicBezTo>
                  <a:cubicBezTo>
                    <a:pt x="176" y="2146"/>
                    <a:pt x="171" y="2118"/>
                    <a:pt x="176" y="2105"/>
                  </a:cubicBezTo>
                  <a:cubicBezTo>
                    <a:pt x="182" y="2092"/>
                    <a:pt x="202" y="2059"/>
                    <a:pt x="202" y="2059"/>
                  </a:cubicBezTo>
                  <a:cubicBezTo>
                    <a:pt x="202" y="2059"/>
                    <a:pt x="208" y="2064"/>
                    <a:pt x="208" y="2079"/>
                  </a:cubicBezTo>
                  <a:cubicBezTo>
                    <a:pt x="208" y="2096"/>
                    <a:pt x="201" y="2122"/>
                    <a:pt x="201" y="2122"/>
                  </a:cubicBezTo>
                  <a:cubicBezTo>
                    <a:pt x="219" y="2122"/>
                    <a:pt x="219" y="2122"/>
                    <a:pt x="219" y="2122"/>
                  </a:cubicBezTo>
                  <a:cubicBezTo>
                    <a:pt x="219" y="2122"/>
                    <a:pt x="225" y="2120"/>
                    <a:pt x="223" y="2105"/>
                  </a:cubicBezTo>
                  <a:cubicBezTo>
                    <a:pt x="221" y="2090"/>
                    <a:pt x="230" y="2057"/>
                    <a:pt x="238" y="2029"/>
                  </a:cubicBezTo>
                  <a:cubicBezTo>
                    <a:pt x="247" y="1999"/>
                    <a:pt x="230" y="1966"/>
                    <a:pt x="219" y="1953"/>
                  </a:cubicBezTo>
                  <a:cubicBezTo>
                    <a:pt x="210" y="1941"/>
                    <a:pt x="214" y="1876"/>
                    <a:pt x="215" y="1811"/>
                  </a:cubicBezTo>
                  <a:cubicBezTo>
                    <a:pt x="219" y="1746"/>
                    <a:pt x="223" y="1676"/>
                    <a:pt x="215" y="1646"/>
                  </a:cubicBezTo>
                  <a:cubicBezTo>
                    <a:pt x="215" y="1642"/>
                    <a:pt x="214" y="1639"/>
                    <a:pt x="214" y="1635"/>
                  </a:cubicBezTo>
                  <a:cubicBezTo>
                    <a:pt x="316" y="1635"/>
                    <a:pt x="316" y="1635"/>
                    <a:pt x="316" y="1635"/>
                  </a:cubicBezTo>
                  <a:cubicBezTo>
                    <a:pt x="316" y="1641"/>
                    <a:pt x="316" y="1647"/>
                    <a:pt x="316" y="1653"/>
                  </a:cubicBezTo>
                  <a:cubicBezTo>
                    <a:pt x="316" y="1703"/>
                    <a:pt x="316" y="1737"/>
                    <a:pt x="316" y="1817"/>
                  </a:cubicBezTo>
                  <a:cubicBezTo>
                    <a:pt x="316" y="1895"/>
                    <a:pt x="309" y="1925"/>
                    <a:pt x="300" y="1954"/>
                  </a:cubicBezTo>
                  <a:cubicBezTo>
                    <a:pt x="292" y="1986"/>
                    <a:pt x="298" y="2008"/>
                    <a:pt x="288" y="2038"/>
                  </a:cubicBezTo>
                  <a:cubicBezTo>
                    <a:pt x="279" y="2070"/>
                    <a:pt x="262" y="2092"/>
                    <a:pt x="253" y="2109"/>
                  </a:cubicBezTo>
                  <a:cubicBezTo>
                    <a:pt x="242" y="2126"/>
                    <a:pt x="238" y="2153"/>
                    <a:pt x="277" y="2155"/>
                  </a:cubicBezTo>
                  <a:cubicBezTo>
                    <a:pt x="318" y="2157"/>
                    <a:pt x="367" y="2139"/>
                    <a:pt x="367" y="2120"/>
                  </a:cubicBezTo>
                  <a:cubicBezTo>
                    <a:pt x="367" y="2103"/>
                    <a:pt x="371" y="2081"/>
                    <a:pt x="384" y="2053"/>
                  </a:cubicBezTo>
                  <a:cubicBezTo>
                    <a:pt x="399" y="2023"/>
                    <a:pt x="386" y="1999"/>
                    <a:pt x="382" y="1988"/>
                  </a:cubicBezTo>
                  <a:cubicBezTo>
                    <a:pt x="376" y="1975"/>
                    <a:pt x="378" y="1962"/>
                    <a:pt x="378" y="1940"/>
                  </a:cubicBezTo>
                  <a:cubicBezTo>
                    <a:pt x="378" y="1917"/>
                    <a:pt x="399" y="1843"/>
                    <a:pt x="421" y="1761"/>
                  </a:cubicBezTo>
                  <a:cubicBezTo>
                    <a:pt x="433" y="1717"/>
                    <a:pt x="437" y="1670"/>
                    <a:pt x="438" y="1635"/>
                  </a:cubicBezTo>
                  <a:cubicBezTo>
                    <a:pt x="439" y="1605"/>
                    <a:pt x="438" y="1584"/>
                    <a:pt x="438" y="1584"/>
                  </a:cubicBezTo>
                  <a:cubicBezTo>
                    <a:pt x="455" y="1584"/>
                    <a:pt x="455" y="1584"/>
                    <a:pt x="455" y="1584"/>
                  </a:cubicBezTo>
                  <a:cubicBezTo>
                    <a:pt x="455" y="1584"/>
                    <a:pt x="457" y="1464"/>
                    <a:pt x="470" y="1341"/>
                  </a:cubicBezTo>
                  <a:cubicBezTo>
                    <a:pt x="480" y="1244"/>
                    <a:pt x="471" y="1146"/>
                    <a:pt x="466" y="1090"/>
                  </a:cubicBezTo>
                  <a:cubicBezTo>
                    <a:pt x="465" y="1073"/>
                    <a:pt x="464" y="1061"/>
                    <a:pt x="464" y="1053"/>
                  </a:cubicBezTo>
                  <a:cubicBezTo>
                    <a:pt x="464" y="1017"/>
                    <a:pt x="477" y="1002"/>
                    <a:pt x="496" y="995"/>
                  </a:cubicBezTo>
                  <a:close/>
                </a:path>
              </a:pathLst>
            </a:custGeom>
            <a:solidFill>
              <a:schemeClr val="lt1">
                <a:alpha val="30980"/>
              </a:schemeClr>
            </a:solidFill>
            <a:ln>
              <a:noFill/>
            </a:ln>
            <a:effectLst>
              <a:outerShdw blurRad="76200" sy="23000" kx="1200000" algn="b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4" name="Google Shape;3144;p139"/>
            <p:cNvSpPr/>
            <p:nvPr/>
          </p:nvSpPr>
          <p:spPr>
            <a:xfrm>
              <a:off x="5933008" y="1860068"/>
              <a:ext cx="1453961" cy="4620053"/>
            </a:xfrm>
            <a:custGeom>
              <a:avLst/>
              <a:gdLst/>
              <a:ahLst/>
              <a:cxnLst/>
              <a:rect l="l" t="t" r="r" b="b"/>
              <a:pathLst>
                <a:path w="699" h="2209" extrusionOk="0">
                  <a:moveTo>
                    <a:pt x="685" y="634"/>
                  </a:moveTo>
                  <a:cubicBezTo>
                    <a:pt x="676" y="592"/>
                    <a:pt x="649" y="593"/>
                    <a:pt x="622" y="569"/>
                  </a:cubicBezTo>
                  <a:cubicBezTo>
                    <a:pt x="622" y="569"/>
                    <a:pt x="622" y="569"/>
                    <a:pt x="621" y="569"/>
                  </a:cubicBezTo>
                  <a:cubicBezTo>
                    <a:pt x="596" y="545"/>
                    <a:pt x="575" y="526"/>
                    <a:pt x="572" y="482"/>
                  </a:cubicBezTo>
                  <a:cubicBezTo>
                    <a:pt x="567" y="437"/>
                    <a:pt x="519" y="401"/>
                    <a:pt x="487" y="394"/>
                  </a:cubicBezTo>
                  <a:cubicBezTo>
                    <a:pt x="459" y="388"/>
                    <a:pt x="431" y="372"/>
                    <a:pt x="424" y="369"/>
                  </a:cubicBezTo>
                  <a:cubicBezTo>
                    <a:pt x="422" y="382"/>
                    <a:pt x="427" y="409"/>
                    <a:pt x="430" y="428"/>
                  </a:cubicBezTo>
                  <a:cubicBezTo>
                    <a:pt x="428" y="430"/>
                    <a:pt x="425" y="427"/>
                    <a:pt x="424" y="422"/>
                  </a:cubicBezTo>
                  <a:cubicBezTo>
                    <a:pt x="413" y="400"/>
                    <a:pt x="410" y="388"/>
                    <a:pt x="403" y="392"/>
                  </a:cubicBezTo>
                  <a:cubicBezTo>
                    <a:pt x="397" y="395"/>
                    <a:pt x="392" y="410"/>
                    <a:pt x="388" y="424"/>
                  </a:cubicBezTo>
                  <a:cubicBezTo>
                    <a:pt x="364" y="394"/>
                    <a:pt x="306" y="332"/>
                    <a:pt x="277" y="306"/>
                  </a:cubicBezTo>
                  <a:cubicBezTo>
                    <a:pt x="279" y="303"/>
                    <a:pt x="282" y="300"/>
                    <a:pt x="285" y="299"/>
                  </a:cubicBezTo>
                  <a:cubicBezTo>
                    <a:pt x="293" y="312"/>
                    <a:pt x="309" y="335"/>
                    <a:pt x="327" y="344"/>
                  </a:cubicBezTo>
                  <a:cubicBezTo>
                    <a:pt x="350" y="356"/>
                    <a:pt x="401" y="386"/>
                    <a:pt x="401" y="386"/>
                  </a:cubicBezTo>
                  <a:cubicBezTo>
                    <a:pt x="401" y="386"/>
                    <a:pt x="412" y="362"/>
                    <a:pt x="415" y="347"/>
                  </a:cubicBezTo>
                  <a:cubicBezTo>
                    <a:pt x="415" y="345"/>
                    <a:pt x="415" y="345"/>
                    <a:pt x="415" y="345"/>
                  </a:cubicBezTo>
                  <a:cubicBezTo>
                    <a:pt x="415" y="344"/>
                    <a:pt x="415" y="342"/>
                    <a:pt x="415" y="341"/>
                  </a:cubicBezTo>
                  <a:cubicBezTo>
                    <a:pt x="415" y="330"/>
                    <a:pt x="412" y="323"/>
                    <a:pt x="422" y="320"/>
                  </a:cubicBezTo>
                  <a:cubicBezTo>
                    <a:pt x="435" y="317"/>
                    <a:pt x="451" y="278"/>
                    <a:pt x="456" y="254"/>
                  </a:cubicBezTo>
                  <a:cubicBezTo>
                    <a:pt x="462" y="230"/>
                    <a:pt x="462" y="209"/>
                    <a:pt x="472" y="182"/>
                  </a:cubicBezTo>
                  <a:cubicBezTo>
                    <a:pt x="484" y="156"/>
                    <a:pt x="483" y="131"/>
                    <a:pt x="471" y="98"/>
                  </a:cubicBezTo>
                  <a:cubicBezTo>
                    <a:pt x="453" y="21"/>
                    <a:pt x="418" y="42"/>
                    <a:pt x="418" y="42"/>
                  </a:cubicBezTo>
                  <a:cubicBezTo>
                    <a:pt x="371" y="0"/>
                    <a:pt x="317" y="39"/>
                    <a:pt x="293" y="63"/>
                  </a:cubicBezTo>
                  <a:cubicBezTo>
                    <a:pt x="293" y="63"/>
                    <a:pt x="293" y="63"/>
                    <a:pt x="291" y="63"/>
                  </a:cubicBezTo>
                  <a:cubicBezTo>
                    <a:pt x="287" y="66"/>
                    <a:pt x="283" y="71"/>
                    <a:pt x="280" y="77"/>
                  </a:cubicBezTo>
                  <a:cubicBezTo>
                    <a:pt x="258" y="110"/>
                    <a:pt x="264" y="179"/>
                    <a:pt x="264" y="179"/>
                  </a:cubicBezTo>
                  <a:cubicBezTo>
                    <a:pt x="264" y="179"/>
                    <a:pt x="261" y="180"/>
                    <a:pt x="258" y="197"/>
                  </a:cubicBezTo>
                  <a:cubicBezTo>
                    <a:pt x="256" y="213"/>
                    <a:pt x="264" y="239"/>
                    <a:pt x="268" y="248"/>
                  </a:cubicBezTo>
                  <a:cubicBezTo>
                    <a:pt x="271" y="257"/>
                    <a:pt x="279" y="258"/>
                    <a:pt x="280" y="266"/>
                  </a:cubicBezTo>
                  <a:cubicBezTo>
                    <a:pt x="280" y="266"/>
                    <a:pt x="277" y="284"/>
                    <a:pt x="273" y="302"/>
                  </a:cubicBezTo>
                  <a:cubicBezTo>
                    <a:pt x="273" y="302"/>
                    <a:pt x="273" y="302"/>
                    <a:pt x="271" y="302"/>
                  </a:cubicBezTo>
                  <a:cubicBezTo>
                    <a:pt x="270" y="305"/>
                    <a:pt x="273" y="309"/>
                    <a:pt x="264" y="326"/>
                  </a:cubicBezTo>
                  <a:cubicBezTo>
                    <a:pt x="250" y="347"/>
                    <a:pt x="231" y="354"/>
                    <a:pt x="182" y="380"/>
                  </a:cubicBezTo>
                  <a:cubicBezTo>
                    <a:pt x="136" y="404"/>
                    <a:pt x="123" y="454"/>
                    <a:pt x="119" y="500"/>
                  </a:cubicBezTo>
                  <a:cubicBezTo>
                    <a:pt x="116" y="528"/>
                    <a:pt x="113" y="552"/>
                    <a:pt x="112" y="569"/>
                  </a:cubicBezTo>
                  <a:cubicBezTo>
                    <a:pt x="111" y="581"/>
                    <a:pt x="111" y="590"/>
                    <a:pt x="114" y="595"/>
                  </a:cubicBezTo>
                  <a:cubicBezTo>
                    <a:pt x="122" y="605"/>
                    <a:pt x="140" y="665"/>
                    <a:pt x="157" y="717"/>
                  </a:cubicBezTo>
                  <a:cubicBezTo>
                    <a:pt x="175" y="766"/>
                    <a:pt x="167" y="825"/>
                    <a:pt x="164" y="847"/>
                  </a:cubicBezTo>
                  <a:cubicBezTo>
                    <a:pt x="161" y="868"/>
                    <a:pt x="148" y="888"/>
                    <a:pt x="149" y="916"/>
                  </a:cubicBezTo>
                  <a:cubicBezTo>
                    <a:pt x="151" y="945"/>
                    <a:pt x="148" y="973"/>
                    <a:pt x="143" y="1017"/>
                  </a:cubicBezTo>
                  <a:cubicBezTo>
                    <a:pt x="141" y="1044"/>
                    <a:pt x="130" y="1086"/>
                    <a:pt x="126" y="1115"/>
                  </a:cubicBezTo>
                  <a:cubicBezTo>
                    <a:pt x="123" y="1132"/>
                    <a:pt x="123" y="1144"/>
                    <a:pt x="128" y="1146"/>
                  </a:cubicBezTo>
                  <a:cubicBezTo>
                    <a:pt x="140" y="1154"/>
                    <a:pt x="145" y="1152"/>
                    <a:pt x="145" y="1172"/>
                  </a:cubicBezTo>
                  <a:cubicBezTo>
                    <a:pt x="145" y="1191"/>
                    <a:pt x="136" y="1316"/>
                    <a:pt x="104" y="1465"/>
                  </a:cubicBezTo>
                  <a:cubicBezTo>
                    <a:pt x="93" y="1515"/>
                    <a:pt x="81" y="1586"/>
                    <a:pt x="68" y="1660"/>
                  </a:cubicBezTo>
                  <a:cubicBezTo>
                    <a:pt x="44" y="1807"/>
                    <a:pt x="20" y="1968"/>
                    <a:pt x="13" y="2010"/>
                  </a:cubicBezTo>
                  <a:cubicBezTo>
                    <a:pt x="3" y="2072"/>
                    <a:pt x="12" y="2078"/>
                    <a:pt x="12" y="2078"/>
                  </a:cubicBezTo>
                  <a:cubicBezTo>
                    <a:pt x="12" y="2078"/>
                    <a:pt x="12" y="2082"/>
                    <a:pt x="6" y="2100"/>
                  </a:cubicBezTo>
                  <a:cubicBezTo>
                    <a:pt x="0" y="2118"/>
                    <a:pt x="6" y="2130"/>
                    <a:pt x="16" y="2138"/>
                  </a:cubicBezTo>
                  <a:cubicBezTo>
                    <a:pt x="27" y="2145"/>
                    <a:pt x="28" y="2160"/>
                    <a:pt x="51" y="2177"/>
                  </a:cubicBezTo>
                  <a:cubicBezTo>
                    <a:pt x="72" y="2193"/>
                    <a:pt x="136" y="2209"/>
                    <a:pt x="163" y="2206"/>
                  </a:cubicBezTo>
                  <a:cubicBezTo>
                    <a:pt x="190" y="2202"/>
                    <a:pt x="182" y="2193"/>
                    <a:pt x="181" y="2166"/>
                  </a:cubicBezTo>
                  <a:cubicBezTo>
                    <a:pt x="179" y="2139"/>
                    <a:pt x="145" y="2100"/>
                    <a:pt x="145" y="2100"/>
                  </a:cubicBezTo>
                  <a:cubicBezTo>
                    <a:pt x="145" y="2100"/>
                    <a:pt x="143" y="2093"/>
                    <a:pt x="152" y="2088"/>
                  </a:cubicBezTo>
                  <a:cubicBezTo>
                    <a:pt x="161" y="2082"/>
                    <a:pt x="199" y="1962"/>
                    <a:pt x="231" y="1849"/>
                  </a:cubicBezTo>
                  <a:cubicBezTo>
                    <a:pt x="246" y="1797"/>
                    <a:pt x="268" y="1723"/>
                    <a:pt x="286" y="1660"/>
                  </a:cubicBezTo>
                  <a:cubicBezTo>
                    <a:pt x="332" y="1660"/>
                    <a:pt x="332" y="1660"/>
                    <a:pt x="332" y="1660"/>
                  </a:cubicBezTo>
                  <a:cubicBezTo>
                    <a:pt x="335" y="1726"/>
                    <a:pt x="338" y="1905"/>
                    <a:pt x="332" y="1953"/>
                  </a:cubicBezTo>
                  <a:cubicBezTo>
                    <a:pt x="324" y="2003"/>
                    <a:pt x="324" y="2048"/>
                    <a:pt x="324" y="2048"/>
                  </a:cubicBezTo>
                  <a:cubicBezTo>
                    <a:pt x="324" y="2048"/>
                    <a:pt x="324" y="2054"/>
                    <a:pt x="324" y="2070"/>
                  </a:cubicBezTo>
                  <a:cubicBezTo>
                    <a:pt x="324" y="2087"/>
                    <a:pt x="336" y="2087"/>
                    <a:pt x="365" y="2090"/>
                  </a:cubicBezTo>
                  <a:cubicBezTo>
                    <a:pt x="394" y="2093"/>
                    <a:pt x="433" y="2091"/>
                    <a:pt x="433" y="2091"/>
                  </a:cubicBezTo>
                  <a:cubicBezTo>
                    <a:pt x="433" y="2091"/>
                    <a:pt x="431" y="2078"/>
                    <a:pt x="448" y="2085"/>
                  </a:cubicBezTo>
                  <a:cubicBezTo>
                    <a:pt x="463" y="2091"/>
                    <a:pt x="496" y="2108"/>
                    <a:pt x="527" y="2108"/>
                  </a:cubicBezTo>
                  <a:cubicBezTo>
                    <a:pt x="557" y="2108"/>
                    <a:pt x="647" y="2121"/>
                    <a:pt x="647" y="2099"/>
                  </a:cubicBezTo>
                  <a:cubicBezTo>
                    <a:pt x="647" y="2076"/>
                    <a:pt x="613" y="2067"/>
                    <a:pt x="581" y="2067"/>
                  </a:cubicBezTo>
                  <a:cubicBezTo>
                    <a:pt x="551" y="2067"/>
                    <a:pt x="516" y="2019"/>
                    <a:pt x="516" y="2019"/>
                  </a:cubicBezTo>
                  <a:cubicBezTo>
                    <a:pt x="516" y="2019"/>
                    <a:pt x="516" y="2019"/>
                    <a:pt x="525" y="2013"/>
                  </a:cubicBezTo>
                  <a:cubicBezTo>
                    <a:pt x="533" y="2009"/>
                    <a:pt x="483" y="1971"/>
                    <a:pt x="477" y="1953"/>
                  </a:cubicBezTo>
                  <a:cubicBezTo>
                    <a:pt x="469" y="1935"/>
                    <a:pt x="471" y="1932"/>
                    <a:pt x="477" y="1888"/>
                  </a:cubicBezTo>
                  <a:cubicBezTo>
                    <a:pt x="481" y="1852"/>
                    <a:pt x="490" y="1743"/>
                    <a:pt x="502" y="1660"/>
                  </a:cubicBezTo>
                  <a:cubicBezTo>
                    <a:pt x="504" y="1647"/>
                    <a:pt x="506" y="1634"/>
                    <a:pt x="509" y="1623"/>
                  </a:cubicBezTo>
                  <a:cubicBezTo>
                    <a:pt x="522" y="1537"/>
                    <a:pt x="540" y="1454"/>
                    <a:pt x="551" y="1382"/>
                  </a:cubicBezTo>
                  <a:cubicBezTo>
                    <a:pt x="561" y="1309"/>
                    <a:pt x="567" y="1190"/>
                    <a:pt x="567" y="1190"/>
                  </a:cubicBezTo>
                  <a:cubicBezTo>
                    <a:pt x="567" y="1190"/>
                    <a:pt x="573" y="1188"/>
                    <a:pt x="584" y="1179"/>
                  </a:cubicBezTo>
                  <a:cubicBezTo>
                    <a:pt x="595" y="1170"/>
                    <a:pt x="592" y="1148"/>
                    <a:pt x="586" y="1122"/>
                  </a:cubicBezTo>
                  <a:cubicBezTo>
                    <a:pt x="585" y="1120"/>
                    <a:pt x="585" y="1118"/>
                    <a:pt x="584" y="1115"/>
                  </a:cubicBezTo>
                  <a:cubicBezTo>
                    <a:pt x="580" y="1079"/>
                    <a:pt x="573" y="982"/>
                    <a:pt x="569" y="933"/>
                  </a:cubicBezTo>
                  <a:cubicBezTo>
                    <a:pt x="563" y="880"/>
                    <a:pt x="542" y="802"/>
                    <a:pt x="542" y="802"/>
                  </a:cubicBezTo>
                  <a:cubicBezTo>
                    <a:pt x="542" y="802"/>
                    <a:pt x="558" y="795"/>
                    <a:pt x="569" y="784"/>
                  </a:cubicBezTo>
                  <a:cubicBezTo>
                    <a:pt x="579" y="775"/>
                    <a:pt x="581" y="751"/>
                    <a:pt x="581" y="751"/>
                  </a:cubicBezTo>
                  <a:cubicBezTo>
                    <a:pt x="581" y="751"/>
                    <a:pt x="646" y="757"/>
                    <a:pt x="673" y="745"/>
                  </a:cubicBezTo>
                  <a:cubicBezTo>
                    <a:pt x="699" y="735"/>
                    <a:pt x="694" y="676"/>
                    <a:pt x="685" y="634"/>
                  </a:cubicBezTo>
                  <a:close/>
                </a:path>
              </a:pathLst>
            </a:custGeom>
            <a:solidFill>
              <a:schemeClr val="lt1">
                <a:alpha val="30980"/>
              </a:schemeClr>
            </a:solidFill>
            <a:ln>
              <a:noFill/>
            </a:ln>
            <a:effectLst>
              <a:outerShdw blurRad="76200" sy="23000" kx="1200000" algn="b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5" name="Google Shape;3145;p139"/>
            <p:cNvSpPr/>
            <p:nvPr/>
          </p:nvSpPr>
          <p:spPr>
            <a:xfrm>
              <a:off x="5450408" y="5149368"/>
              <a:ext cx="413038" cy="1080361"/>
            </a:xfrm>
            <a:custGeom>
              <a:avLst/>
              <a:gdLst/>
              <a:ahLst/>
              <a:cxnLst/>
              <a:rect l="l" t="t" r="r" b="b"/>
              <a:pathLst>
                <a:path w="201" h="522" extrusionOk="0">
                  <a:moveTo>
                    <a:pt x="79" y="18"/>
                  </a:moveTo>
                  <a:cubicBezTo>
                    <a:pt x="79" y="68"/>
                    <a:pt x="79" y="102"/>
                    <a:pt x="79" y="182"/>
                  </a:cubicBezTo>
                  <a:cubicBezTo>
                    <a:pt x="79" y="260"/>
                    <a:pt x="71" y="290"/>
                    <a:pt x="62" y="319"/>
                  </a:cubicBezTo>
                  <a:cubicBezTo>
                    <a:pt x="54" y="351"/>
                    <a:pt x="60" y="373"/>
                    <a:pt x="51" y="403"/>
                  </a:cubicBezTo>
                  <a:cubicBezTo>
                    <a:pt x="41" y="435"/>
                    <a:pt x="25" y="457"/>
                    <a:pt x="15" y="474"/>
                  </a:cubicBezTo>
                  <a:cubicBezTo>
                    <a:pt x="4" y="491"/>
                    <a:pt x="0" y="518"/>
                    <a:pt x="39" y="520"/>
                  </a:cubicBezTo>
                  <a:cubicBezTo>
                    <a:pt x="81" y="522"/>
                    <a:pt x="129" y="504"/>
                    <a:pt x="129" y="485"/>
                  </a:cubicBezTo>
                  <a:cubicBezTo>
                    <a:pt x="129" y="468"/>
                    <a:pt x="133" y="446"/>
                    <a:pt x="146" y="418"/>
                  </a:cubicBezTo>
                  <a:cubicBezTo>
                    <a:pt x="161" y="388"/>
                    <a:pt x="148" y="364"/>
                    <a:pt x="144" y="353"/>
                  </a:cubicBezTo>
                  <a:cubicBezTo>
                    <a:pt x="139" y="340"/>
                    <a:pt x="140" y="327"/>
                    <a:pt x="140" y="305"/>
                  </a:cubicBezTo>
                  <a:cubicBezTo>
                    <a:pt x="140" y="282"/>
                    <a:pt x="161" y="208"/>
                    <a:pt x="183" y="126"/>
                  </a:cubicBezTo>
                  <a:cubicBezTo>
                    <a:pt x="195" y="82"/>
                    <a:pt x="199" y="35"/>
                    <a:pt x="201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"/>
                    <a:pt x="79" y="12"/>
                    <a:pt x="79" y="18"/>
                  </a:cubicBezTo>
                  <a:close/>
                </a:path>
              </a:pathLst>
            </a:custGeom>
            <a:solidFill>
              <a:srgbClr val="F06D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6" name="Google Shape;3146;p139"/>
            <p:cNvSpPr/>
            <p:nvPr/>
          </p:nvSpPr>
          <p:spPr>
            <a:xfrm>
              <a:off x="5083695" y="1945793"/>
              <a:ext cx="999286" cy="1125655"/>
            </a:xfrm>
            <a:custGeom>
              <a:avLst/>
              <a:gdLst/>
              <a:ahLst/>
              <a:cxnLst/>
              <a:rect l="l" t="t" r="r" b="b"/>
              <a:pathLst>
                <a:path w="486" h="544" extrusionOk="0">
                  <a:moveTo>
                    <a:pt x="163" y="478"/>
                  </a:moveTo>
                  <a:cubicBezTo>
                    <a:pt x="163" y="441"/>
                    <a:pt x="165" y="409"/>
                    <a:pt x="159" y="407"/>
                  </a:cubicBezTo>
                  <a:cubicBezTo>
                    <a:pt x="152" y="404"/>
                    <a:pt x="140" y="381"/>
                    <a:pt x="140" y="381"/>
                  </a:cubicBezTo>
                  <a:cubicBezTo>
                    <a:pt x="182" y="326"/>
                    <a:pt x="182" y="326"/>
                    <a:pt x="182" y="326"/>
                  </a:cubicBezTo>
                  <a:cubicBezTo>
                    <a:pt x="169" y="406"/>
                    <a:pt x="191" y="391"/>
                    <a:pt x="200" y="415"/>
                  </a:cubicBezTo>
                  <a:cubicBezTo>
                    <a:pt x="208" y="439"/>
                    <a:pt x="198" y="500"/>
                    <a:pt x="204" y="471"/>
                  </a:cubicBezTo>
                  <a:cubicBezTo>
                    <a:pt x="208" y="443"/>
                    <a:pt x="223" y="441"/>
                    <a:pt x="234" y="413"/>
                  </a:cubicBezTo>
                  <a:cubicBezTo>
                    <a:pt x="247" y="385"/>
                    <a:pt x="210" y="365"/>
                    <a:pt x="210" y="365"/>
                  </a:cubicBezTo>
                  <a:cubicBezTo>
                    <a:pt x="210" y="365"/>
                    <a:pt x="230" y="357"/>
                    <a:pt x="247" y="342"/>
                  </a:cubicBezTo>
                  <a:cubicBezTo>
                    <a:pt x="266" y="326"/>
                    <a:pt x="290" y="305"/>
                    <a:pt x="290" y="305"/>
                  </a:cubicBezTo>
                  <a:cubicBezTo>
                    <a:pt x="303" y="328"/>
                    <a:pt x="303" y="328"/>
                    <a:pt x="303" y="328"/>
                  </a:cubicBezTo>
                  <a:cubicBezTo>
                    <a:pt x="303" y="328"/>
                    <a:pt x="283" y="365"/>
                    <a:pt x="264" y="396"/>
                  </a:cubicBezTo>
                  <a:cubicBezTo>
                    <a:pt x="245" y="428"/>
                    <a:pt x="213" y="484"/>
                    <a:pt x="202" y="530"/>
                  </a:cubicBezTo>
                  <a:cubicBezTo>
                    <a:pt x="201" y="535"/>
                    <a:pt x="200" y="539"/>
                    <a:pt x="198" y="544"/>
                  </a:cubicBezTo>
                  <a:cubicBezTo>
                    <a:pt x="465" y="544"/>
                    <a:pt x="465" y="544"/>
                    <a:pt x="465" y="544"/>
                  </a:cubicBezTo>
                  <a:cubicBezTo>
                    <a:pt x="469" y="526"/>
                    <a:pt x="473" y="511"/>
                    <a:pt x="473" y="504"/>
                  </a:cubicBezTo>
                  <a:cubicBezTo>
                    <a:pt x="475" y="478"/>
                    <a:pt x="486" y="398"/>
                    <a:pt x="477" y="370"/>
                  </a:cubicBezTo>
                  <a:cubicBezTo>
                    <a:pt x="468" y="341"/>
                    <a:pt x="412" y="350"/>
                    <a:pt x="412" y="350"/>
                  </a:cubicBezTo>
                  <a:cubicBezTo>
                    <a:pt x="412" y="350"/>
                    <a:pt x="398" y="320"/>
                    <a:pt x="372" y="313"/>
                  </a:cubicBezTo>
                  <a:cubicBezTo>
                    <a:pt x="344" y="305"/>
                    <a:pt x="378" y="270"/>
                    <a:pt x="348" y="251"/>
                  </a:cubicBezTo>
                  <a:cubicBezTo>
                    <a:pt x="329" y="238"/>
                    <a:pt x="335" y="171"/>
                    <a:pt x="327" y="145"/>
                  </a:cubicBezTo>
                  <a:cubicBezTo>
                    <a:pt x="322" y="119"/>
                    <a:pt x="305" y="65"/>
                    <a:pt x="288" y="43"/>
                  </a:cubicBezTo>
                  <a:cubicBezTo>
                    <a:pt x="269" y="19"/>
                    <a:pt x="234" y="32"/>
                    <a:pt x="234" y="32"/>
                  </a:cubicBezTo>
                  <a:cubicBezTo>
                    <a:pt x="152" y="0"/>
                    <a:pt x="111" y="69"/>
                    <a:pt x="103" y="106"/>
                  </a:cubicBezTo>
                  <a:cubicBezTo>
                    <a:pt x="97" y="143"/>
                    <a:pt x="116" y="212"/>
                    <a:pt x="94" y="261"/>
                  </a:cubicBezTo>
                  <a:cubicBezTo>
                    <a:pt x="73" y="307"/>
                    <a:pt x="120" y="324"/>
                    <a:pt x="92" y="352"/>
                  </a:cubicBezTo>
                  <a:cubicBezTo>
                    <a:pt x="62" y="378"/>
                    <a:pt x="88" y="387"/>
                    <a:pt x="60" y="400"/>
                  </a:cubicBezTo>
                  <a:cubicBezTo>
                    <a:pt x="34" y="411"/>
                    <a:pt x="25" y="417"/>
                    <a:pt x="25" y="441"/>
                  </a:cubicBezTo>
                  <a:cubicBezTo>
                    <a:pt x="25" y="459"/>
                    <a:pt x="11" y="501"/>
                    <a:pt x="0" y="544"/>
                  </a:cubicBezTo>
                  <a:cubicBezTo>
                    <a:pt x="163" y="544"/>
                    <a:pt x="163" y="544"/>
                    <a:pt x="163" y="544"/>
                  </a:cubicBezTo>
                  <a:cubicBezTo>
                    <a:pt x="163" y="520"/>
                    <a:pt x="163" y="495"/>
                    <a:pt x="163" y="478"/>
                  </a:cubicBezTo>
                  <a:close/>
                </a:path>
              </a:pathLst>
            </a:custGeom>
            <a:solidFill>
              <a:srgbClr val="4B08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7" name="Google Shape;3147;p139"/>
            <p:cNvSpPr/>
            <p:nvPr/>
          </p:nvSpPr>
          <p:spPr>
            <a:xfrm>
              <a:off x="5078933" y="5149369"/>
              <a:ext cx="409707" cy="1071972"/>
            </a:xfrm>
            <a:custGeom>
              <a:avLst/>
              <a:gdLst/>
              <a:ahLst/>
              <a:cxnLst/>
              <a:rect l="l" t="t" r="r" b="b"/>
              <a:pathLst>
                <a:path w="199" h="518" extrusionOk="0">
                  <a:moveTo>
                    <a:pt x="38" y="29"/>
                  </a:moveTo>
                  <a:cubicBezTo>
                    <a:pt x="40" y="81"/>
                    <a:pt x="83" y="251"/>
                    <a:pt x="92" y="292"/>
                  </a:cubicBezTo>
                  <a:cubicBezTo>
                    <a:pt x="99" y="334"/>
                    <a:pt x="98" y="372"/>
                    <a:pt x="83" y="394"/>
                  </a:cubicBezTo>
                  <a:cubicBezTo>
                    <a:pt x="70" y="416"/>
                    <a:pt x="58" y="444"/>
                    <a:pt x="34" y="461"/>
                  </a:cubicBezTo>
                  <a:cubicBezTo>
                    <a:pt x="10" y="479"/>
                    <a:pt x="0" y="487"/>
                    <a:pt x="4" y="504"/>
                  </a:cubicBezTo>
                  <a:cubicBezTo>
                    <a:pt x="8" y="518"/>
                    <a:pt x="38" y="515"/>
                    <a:pt x="83" y="513"/>
                  </a:cubicBezTo>
                  <a:cubicBezTo>
                    <a:pt x="128" y="511"/>
                    <a:pt x="122" y="483"/>
                    <a:pt x="128" y="470"/>
                  </a:cubicBezTo>
                  <a:cubicBezTo>
                    <a:pt x="133" y="457"/>
                    <a:pt x="154" y="424"/>
                    <a:pt x="154" y="424"/>
                  </a:cubicBezTo>
                  <a:cubicBezTo>
                    <a:pt x="154" y="424"/>
                    <a:pt x="159" y="429"/>
                    <a:pt x="159" y="444"/>
                  </a:cubicBezTo>
                  <a:cubicBezTo>
                    <a:pt x="159" y="461"/>
                    <a:pt x="152" y="487"/>
                    <a:pt x="152" y="487"/>
                  </a:cubicBezTo>
                  <a:cubicBezTo>
                    <a:pt x="171" y="487"/>
                    <a:pt x="171" y="487"/>
                    <a:pt x="171" y="487"/>
                  </a:cubicBezTo>
                  <a:cubicBezTo>
                    <a:pt x="171" y="487"/>
                    <a:pt x="176" y="485"/>
                    <a:pt x="174" y="470"/>
                  </a:cubicBezTo>
                  <a:cubicBezTo>
                    <a:pt x="172" y="455"/>
                    <a:pt x="182" y="422"/>
                    <a:pt x="189" y="394"/>
                  </a:cubicBezTo>
                  <a:cubicBezTo>
                    <a:pt x="199" y="364"/>
                    <a:pt x="182" y="331"/>
                    <a:pt x="171" y="318"/>
                  </a:cubicBezTo>
                  <a:cubicBezTo>
                    <a:pt x="161" y="306"/>
                    <a:pt x="165" y="241"/>
                    <a:pt x="167" y="176"/>
                  </a:cubicBezTo>
                  <a:cubicBezTo>
                    <a:pt x="171" y="111"/>
                    <a:pt x="174" y="41"/>
                    <a:pt x="167" y="11"/>
                  </a:cubicBezTo>
                  <a:cubicBezTo>
                    <a:pt x="166" y="7"/>
                    <a:pt x="166" y="4"/>
                    <a:pt x="16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9"/>
                    <a:pt x="37" y="19"/>
                    <a:pt x="38" y="29"/>
                  </a:cubicBezTo>
                  <a:close/>
                </a:path>
              </a:pathLst>
            </a:custGeom>
            <a:solidFill>
              <a:srgbClr val="F06D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8" name="Google Shape;3148;p139"/>
            <p:cNvSpPr/>
            <p:nvPr/>
          </p:nvSpPr>
          <p:spPr>
            <a:xfrm>
              <a:off x="5069407" y="4080982"/>
              <a:ext cx="897691" cy="1129010"/>
            </a:xfrm>
            <a:custGeom>
              <a:avLst/>
              <a:gdLst/>
              <a:ahLst/>
              <a:cxnLst/>
              <a:rect l="l" t="t" r="r" b="b"/>
              <a:pathLst>
                <a:path w="436" h="545" extrusionOk="0">
                  <a:moveTo>
                    <a:pt x="394" y="494"/>
                  </a:moveTo>
                  <a:cubicBezTo>
                    <a:pt x="411" y="494"/>
                    <a:pt x="411" y="494"/>
                    <a:pt x="411" y="494"/>
                  </a:cubicBezTo>
                  <a:cubicBezTo>
                    <a:pt x="411" y="494"/>
                    <a:pt x="413" y="374"/>
                    <a:pt x="426" y="251"/>
                  </a:cubicBezTo>
                  <a:cubicBezTo>
                    <a:pt x="436" y="154"/>
                    <a:pt x="427" y="56"/>
                    <a:pt x="42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62"/>
                    <a:pt x="7" y="262"/>
                    <a:pt x="7" y="322"/>
                  </a:cubicBezTo>
                  <a:cubicBezTo>
                    <a:pt x="7" y="387"/>
                    <a:pt x="0" y="476"/>
                    <a:pt x="7" y="476"/>
                  </a:cubicBezTo>
                  <a:cubicBezTo>
                    <a:pt x="17" y="476"/>
                    <a:pt x="45" y="478"/>
                    <a:pt x="45" y="478"/>
                  </a:cubicBezTo>
                  <a:cubicBezTo>
                    <a:pt x="45" y="478"/>
                    <a:pt x="42" y="506"/>
                    <a:pt x="42" y="545"/>
                  </a:cubicBezTo>
                  <a:cubicBezTo>
                    <a:pt x="170" y="545"/>
                    <a:pt x="170" y="545"/>
                    <a:pt x="170" y="545"/>
                  </a:cubicBezTo>
                  <a:cubicBezTo>
                    <a:pt x="164" y="516"/>
                    <a:pt x="157" y="483"/>
                    <a:pt x="157" y="483"/>
                  </a:cubicBezTo>
                  <a:cubicBezTo>
                    <a:pt x="269" y="493"/>
                    <a:pt x="269" y="493"/>
                    <a:pt x="269" y="493"/>
                  </a:cubicBezTo>
                  <a:cubicBezTo>
                    <a:pt x="269" y="493"/>
                    <a:pt x="272" y="509"/>
                    <a:pt x="273" y="545"/>
                  </a:cubicBezTo>
                  <a:cubicBezTo>
                    <a:pt x="395" y="545"/>
                    <a:pt x="395" y="545"/>
                    <a:pt x="395" y="545"/>
                  </a:cubicBezTo>
                  <a:cubicBezTo>
                    <a:pt x="395" y="515"/>
                    <a:pt x="394" y="494"/>
                    <a:pt x="394" y="494"/>
                  </a:cubicBezTo>
                  <a:close/>
                </a:path>
              </a:pathLst>
            </a:custGeom>
            <a:solidFill>
              <a:srgbClr val="E6286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9" name="Google Shape;3149;p139"/>
            <p:cNvSpPr/>
            <p:nvPr/>
          </p:nvSpPr>
          <p:spPr>
            <a:xfrm>
              <a:off x="4985270" y="3011007"/>
              <a:ext cx="1065905" cy="1130688"/>
            </a:xfrm>
            <a:custGeom>
              <a:avLst/>
              <a:gdLst/>
              <a:ahLst/>
              <a:cxnLst/>
              <a:rect l="l" t="t" r="r" b="b"/>
              <a:pathLst>
                <a:path w="518" h="546" extrusionOk="0">
                  <a:moveTo>
                    <a:pt x="463" y="509"/>
                  </a:moveTo>
                  <a:cubicBezTo>
                    <a:pt x="463" y="473"/>
                    <a:pt x="477" y="458"/>
                    <a:pt x="495" y="451"/>
                  </a:cubicBezTo>
                  <a:cubicBezTo>
                    <a:pt x="516" y="442"/>
                    <a:pt x="518" y="438"/>
                    <a:pt x="508" y="405"/>
                  </a:cubicBezTo>
                  <a:cubicBezTo>
                    <a:pt x="497" y="371"/>
                    <a:pt x="482" y="291"/>
                    <a:pt x="482" y="291"/>
                  </a:cubicBezTo>
                  <a:cubicBezTo>
                    <a:pt x="482" y="291"/>
                    <a:pt x="480" y="280"/>
                    <a:pt x="469" y="245"/>
                  </a:cubicBezTo>
                  <a:cubicBezTo>
                    <a:pt x="456" y="211"/>
                    <a:pt x="456" y="178"/>
                    <a:pt x="456" y="178"/>
                  </a:cubicBezTo>
                  <a:cubicBezTo>
                    <a:pt x="456" y="178"/>
                    <a:pt x="478" y="159"/>
                    <a:pt x="480" y="137"/>
                  </a:cubicBezTo>
                  <a:cubicBezTo>
                    <a:pt x="482" y="119"/>
                    <a:pt x="503" y="48"/>
                    <a:pt x="515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35" y="43"/>
                    <a:pt x="219" y="96"/>
                    <a:pt x="219" y="96"/>
                  </a:cubicBezTo>
                  <a:cubicBezTo>
                    <a:pt x="219" y="96"/>
                    <a:pt x="217" y="85"/>
                    <a:pt x="215" y="68"/>
                  </a:cubicBezTo>
                  <a:cubicBezTo>
                    <a:pt x="214" y="59"/>
                    <a:pt x="213" y="30"/>
                    <a:pt x="2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13"/>
                    <a:pt x="44" y="27"/>
                    <a:pt x="41" y="40"/>
                  </a:cubicBezTo>
                  <a:cubicBezTo>
                    <a:pt x="28" y="96"/>
                    <a:pt x="15" y="116"/>
                    <a:pt x="7" y="137"/>
                  </a:cubicBezTo>
                  <a:cubicBezTo>
                    <a:pt x="0" y="159"/>
                    <a:pt x="4" y="167"/>
                    <a:pt x="7" y="178"/>
                  </a:cubicBezTo>
                  <a:cubicBezTo>
                    <a:pt x="11" y="187"/>
                    <a:pt x="13" y="189"/>
                    <a:pt x="13" y="222"/>
                  </a:cubicBezTo>
                  <a:cubicBezTo>
                    <a:pt x="13" y="258"/>
                    <a:pt x="71" y="263"/>
                    <a:pt x="71" y="263"/>
                  </a:cubicBezTo>
                  <a:cubicBezTo>
                    <a:pt x="71" y="263"/>
                    <a:pt x="75" y="295"/>
                    <a:pt x="75" y="325"/>
                  </a:cubicBezTo>
                  <a:cubicBezTo>
                    <a:pt x="75" y="352"/>
                    <a:pt x="56" y="434"/>
                    <a:pt x="52" y="457"/>
                  </a:cubicBezTo>
                  <a:cubicBezTo>
                    <a:pt x="48" y="479"/>
                    <a:pt x="65" y="471"/>
                    <a:pt x="65" y="471"/>
                  </a:cubicBezTo>
                  <a:cubicBezTo>
                    <a:pt x="65" y="471"/>
                    <a:pt x="65" y="496"/>
                    <a:pt x="61" y="531"/>
                  </a:cubicBezTo>
                  <a:cubicBezTo>
                    <a:pt x="61" y="534"/>
                    <a:pt x="60" y="539"/>
                    <a:pt x="60" y="546"/>
                  </a:cubicBezTo>
                  <a:cubicBezTo>
                    <a:pt x="466" y="546"/>
                    <a:pt x="466" y="546"/>
                    <a:pt x="466" y="546"/>
                  </a:cubicBezTo>
                  <a:cubicBezTo>
                    <a:pt x="464" y="529"/>
                    <a:pt x="463" y="517"/>
                    <a:pt x="463" y="509"/>
                  </a:cubicBezTo>
                  <a:close/>
                  <a:moveTo>
                    <a:pt x="190" y="297"/>
                  </a:moveTo>
                  <a:cubicBezTo>
                    <a:pt x="205" y="263"/>
                    <a:pt x="205" y="263"/>
                    <a:pt x="205" y="263"/>
                  </a:cubicBezTo>
                  <a:cubicBezTo>
                    <a:pt x="213" y="297"/>
                    <a:pt x="213" y="297"/>
                    <a:pt x="213" y="297"/>
                  </a:cubicBezTo>
                  <a:lnTo>
                    <a:pt x="190" y="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0" name="Google Shape;3150;p139"/>
            <p:cNvSpPr/>
            <p:nvPr/>
          </p:nvSpPr>
          <p:spPr>
            <a:xfrm>
              <a:off x="5920308" y="5149369"/>
              <a:ext cx="589579" cy="1135720"/>
            </a:xfrm>
            <a:custGeom>
              <a:avLst/>
              <a:gdLst/>
              <a:ahLst/>
              <a:cxnLst/>
              <a:rect l="l" t="t" r="r" b="b"/>
              <a:pathLst>
                <a:path w="287" h="549" extrusionOk="0">
                  <a:moveTo>
                    <a:pt x="13" y="350"/>
                  </a:moveTo>
                  <a:cubicBezTo>
                    <a:pt x="3" y="412"/>
                    <a:pt x="12" y="418"/>
                    <a:pt x="12" y="418"/>
                  </a:cubicBezTo>
                  <a:cubicBezTo>
                    <a:pt x="12" y="418"/>
                    <a:pt x="12" y="422"/>
                    <a:pt x="6" y="440"/>
                  </a:cubicBezTo>
                  <a:cubicBezTo>
                    <a:pt x="0" y="458"/>
                    <a:pt x="6" y="470"/>
                    <a:pt x="17" y="478"/>
                  </a:cubicBezTo>
                  <a:cubicBezTo>
                    <a:pt x="27" y="485"/>
                    <a:pt x="29" y="500"/>
                    <a:pt x="51" y="517"/>
                  </a:cubicBezTo>
                  <a:cubicBezTo>
                    <a:pt x="72" y="533"/>
                    <a:pt x="136" y="549"/>
                    <a:pt x="163" y="546"/>
                  </a:cubicBezTo>
                  <a:cubicBezTo>
                    <a:pt x="190" y="542"/>
                    <a:pt x="183" y="533"/>
                    <a:pt x="181" y="506"/>
                  </a:cubicBezTo>
                  <a:cubicBezTo>
                    <a:pt x="180" y="479"/>
                    <a:pt x="145" y="440"/>
                    <a:pt x="145" y="440"/>
                  </a:cubicBezTo>
                  <a:cubicBezTo>
                    <a:pt x="145" y="440"/>
                    <a:pt x="143" y="433"/>
                    <a:pt x="152" y="428"/>
                  </a:cubicBezTo>
                  <a:cubicBezTo>
                    <a:pt x="161" y="422"/>
                    <a:pt x="199" y="302"/>
                    <a:pt x="231" y="189"/>
                  </a:cubicBezTo>
                  <a:cubicBezTo>
                    <a:pt x="247" y="137"/>
                    <a:pt x="268" y="63"/>
                    <a:pt x="28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4" y="147"/>
                    <a:pt x="21" y="308"/>
                    <a:pt x="13" y="350"/>
                  </a:cubicBezTo>
                  <a:close/>
                </a:path>
              </a:pathLst>
            </a:custGeom>
            <a:solidFill>
              <a:srgbClr val="F06D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1" name="Google Shape;3151;p139"/>
            <p:cNvSpPr/>
            <p:nvPr/>
          </p:nvSpPr>
          <p:spPr>
            <a:xfrm>
              <a:off x="6139383" y="1896582"/>
              <a:ext cx="1049250" cy="1177660"/>
            </a:xfrm>
            <a:custGeom>
              <a:avLst/>
              <a:gdLst/>
              <a:ahLst/>
              <a:cxnLst/>
              <a:rect l="l" t="t" r="r" b="b"/>
              <a:pathLst>
                <a:path w="510" h="569" extrusionOk="0">
                  <a:moveTo>
                    <a:pt x="460" y="482"/>
                  </a:moveTo>
                  <a:cubicBezTo>
                    <a:pt x="456" y="437"/>
                    <a:pt x="407" y="401"/>
                    <a:pt x="376" y="394"/>
                  </a:cubicBezTo>
                  <a:cubicBezTo>
                    <a:pt x="347" y="388"/>
                    <a:pt x="320" y="372"/>
                    <a:pt x="312" y="369"/>
                  </a:cubicBezTo>
                  <a:cubicBezTo>
                    <a:pt x="311" y="382"/>
                    <a:pt x="315" y="409"/>
                    <a:pt x="318" y="428"/>
                  </a:cubicBezTo>
                  <a:cubicBezTo>
                    <a:pt x="317" y="430"/>
                    <a:pt x="314" y="427"/>
                    <a:pt x="312" y="422"/>
                  </a:cubicBezTo>
                  <a:cubicBezTo>
                    <a:pt x="302" y="400"/>
                    <a:pt x="299" y="388"/>
                    <a:pt x="291" y="392"/>
                  </a:cubicBezTo>
                  <a:cubicBezTo>
                    <a:pt x="285" y="395"/>
                    <a:pt x="281" y="410"/>
                    <a:pt x="276" y="424"/>
                  </a:cubicBezTo>
                  <a:cubicBezTo>
                    <a:pt x="252" y="394"/>
                    <a:pt x="194" y="332"/>
                    <a:pt x="166" y="306"/>
                  </a:cubicBezTo>
                  <a:cubicBezTo>
                    <a:pt x="167" y="303"/>
                    <a:pt x="170" y="300"/>
                    <a:pt x="173" y="299"/>
                  </a:cubicBezTo>
                  <a:cubicBezTo>
                    <a:pt x="181" y="312"/>
                    <a:pt x="197" y="335"/>
                    <a:pt x="216" y="344"/>
                  </a:cubicBezTo>
                  <a:cubicBezTo>
                    <a:pt x="238" y="356"/>
                    <a:pt x="290" y="386"/>
                    <a:pt x="290" y="386"/>
                  </a:cubicBezTo>
                  <a:cubicBezTo>
                    <a:pt x="290" y="386"/>
                    <a:pt x="300" y="362"/>
                    <a:pt x="303" y="347"/>
                  </a:cubicBezTo>
                  <a:cubicBezTo>
                    <a:pt x="303" y="345"/>
                    <a:pt x="303" y="345"/>
                    <a:pt x="303" y="345"/>
                  </a:cubicBezTo>
                  <a:cubicBezTo>
                    <a:pt x="303" y="344"/>
                    <a:pt x="303" y="342"/>
                    <a:pt x="303" y="341"/>
                  </a:cubicBezTo>
                  <a:cubicBezTo>
                    <a:pt x="303" y="330"/>
                    <a:pt x="300" y="323"/>
                    <a:pt x="311" y="320"/>
                  </a:cubicBezTo>
                  <a:cubicBezTo>
                    <a:pt x="323" y="317"/>
                    <a:pt x="339" y="278"/>
                    <a:pt x="344" y="254"/>
                  </a:cubicBezTo>
                  <a:cubicBezTo>
                    <a:pt x="350" y="230"/>
                    <a:pt x="350" y="209"/>
                    <a:pt x="361" y="182"/>
                  </a:cubicBezTo>
                  <a:cubicBezTo>
                    <a:pt x="373" y="156"/>
                    <a:pt x="371" y="131"/>
                    <a:pt x="359" y="98"/>
                  </a:cubicBezTo>
                  <a:cubicBezTo>
                    <a:pt x="341" y="21"/>
                    <a:pt x="306" y="42"/>
                    <a:pt x="306" y="42"/>
                  </a:cubicBezTo>
                  <a:cubicBezTo>
                    <a:pt x="259" y="0"/>
                    <a:pt x="205" y="39"/>
                    <a:pt x="181" y="63"/>
                  </a:cubicBezTo>
                  <a:cubicBezTo>
                    <a:pt x="181" y="63"/>
                    <a:pt x="181" y="63"/>
                    <a:pt x="179" y="63"/>
                  </a:cubicBezTo>
                  <a:cubicBezTo>
                    <a:pt x="175" y="66"/>
                    <a:pt x="172" y="71"/>
                    <a:pt x="169" y="77"/>
                  </a:cubicBezTo>
                  <a:cubicBezTo>
                    <a:pt x="146" y="110"/>
                    <a:pt x="152" y="179"/>
                    <a:pt x="152" y="179"/>
                  </a:cubicBezTo>
                  <a:cubicBezTo>
                    <a:pt x="152" y="179"/>
                    <a:pt x="149" y="180"/>
                    <a:pt x="146" y="197"/>
                  </a:cubicBezTo>
                  <a:cubicBezTo>
                    <a:pt x="145" y="213"/>
                    <a:pt x="152" y="239"/>
                    <a:pt x="157" y="248"/>
                  </a:cubicBezTo>
                  <a:cubicBezTo>
                    <a:pt x="160" y="257"/>
                    <a:pt x="167" y="258"/>
                    <a:pt x="169" y="266"/>
                  </a:cubicBezTo>
                  <a:cubicBezTo>
                    <a:pt x="169" y="266"/>
                    <a:pt x="166" y="284"/>
                    <a:pt x="161" y="302"/>
                  </a:cubicBezTo>
                  <a:cubicBezTo>
                    <a:pt x="161" y="302"/>
                    <a:pt x="161" y="302"/>
                    <a:pt x="160" y="302"/>
                  </a:cubicBezTo>
                  <a:cubicBezTo>
                    <a:pt x="158" y="305"/>
                    <a:pt x="161" y="309"/>
                    <a:pt x="152" y="326"/>
                  </a:cubicBezTo>
                  <a:cubicBezTo>
                    <a:pt x="139" y="347"/>
                    <a:pt x="119" y="354"/>
                    <a:pt x="71" y="380"/>
                  </a:cubicBezTo>
                  <a:cubicBezTo>
                    <a:pt x="24" y="404"/>
                    <a:pt x="12" y="454"/>
                    <a:pt x="7" y="500"/>
                  </a:cubicBezTo>
                  <a:cubicBezTo>
                    <a:pt x="5" y="528"/>
                    <a:pt x="1" y="552"/>
                    <a:pt x="0" y="569"/>
                  </a:cubicBezTo>
                  <a:cubicBezTo>
                    <a:pt x="510" y="569"/>
                    <a:pt x="510" y="569"/>
                    <a:pt x="510" y="569"/>
                  </a:cubicBezTo>
                  <a:cubicBezTo>
                    <a:pt x="484" y="545"/>
                    <a:pt x="463" y="526"/>
                    <a:pt x="460" y="482"/>
                  </a:cubicBezTo>
                  <a:close/>
                </a:path>
              </a:pathLst>
            </a:custGeom>
            <a:solidFill>
              <a:srgbClr val="4B08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2" name="Google Shape;3152;p139"/>
            <p:cNvSpPr/>
            <p:nvPr/>
          </p:nvSpPr>
          <p:spPr>
            <a:xfrm>
              <a:off x="6556894" y="5149368"/>
              <a:ext cx="664525" cy="952865"/>
            </a:xfrm>
            <a:custGeom>
              <a:avLst/>
              <a:gdLst/>
              <a:ahLst/>
              <a:cxnLst/>
              <a:rect l="l" t="t" r="r" b="b"/>
              <a:pathLst>
                <a:path w="323" h="461" extrusionOk="0">
                  <a:moveTo>
                    <a:pt x="17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0" y="66"/>
                    <a:pt x="13" y="245"/>
                    <a:pt x="7" y="293"/>
                  </a:cubicBezTo>
                  <a:cubicBezTo>
                    <a:pt x="0" y="343"/>
                    <a:pt x="0" y="388"/>
                    <a:pt x="0" y="388"/>
                  </a:cubicBezTo>
                  <a:cubicBezTo>
                    <a:pt x="0" y="388"/>
                    <a:pt x="0" y="394"/>
                    <a:pt x="0" y="410"/>
                  </a:cubicBezTo>
                  <a:cubicBezTo>
                    <a:pt x="0" y="427"/>
                    <a:pt x="12" y="427"/>
                    <a:pt x="40" y="430"/>
                  </a:cubicBezTo>
                  <a:cubicBezTo>
                    <a:pt x="69" y="433"/>
                    <a:pt x="108" y="431"/>
                    <a:pt x="108" y="431"/>
                  </a:cubicBezTo>
                  <a:cubicBezTo>
                    <a:pt x="108" y="431"/>
                    <a:pt x="107" y="418"/>
                    <a:pt x="123" y="425"/>
                  </a:cubicBezTo>
                  <a:cubicBezTo>
                    <a:pt x="139" y="431"/>
                    <a:pt x="172" y="448"/>
                    <a:pt x="202" y="448"/>
                  </a:cubicBezTo>
                  <a:cubicBezTo>
                    <a:pt x="232" y="448"/>
                    <a:pt x="323" y="461"/>
                    <a:pt x="323" y="439"/>
                  </a:cubicBezTo>
                  <a:cubicBezTo>
                    <a:pt x="323" y="416"/>
                    <a:pt x="288" y="407"/>
                    <a:pt x="256" y="407"/>
                  </a:cubicBezTo>
                  <a:cubicBezTo>
                    <a:pt x="226" y="407"/>
                    <a:pt x="191" y="359"/>
                    <a:pt x="191" y="359"/>
                  </a:cubicBezTo>
                  <a:cubicBezTo>
                    <a:pt x="191" y="359"/>
                    <a:pt x="191" y="359"/>
                    <a:pt x="200" y="353"/>
                  </a:cubicBezTo>
                  <a:cubicBezTo>
                    <a:pt x="208" y="349"/>
                    <a:pt x="158" y="311"/>
                    <a:pt x="152" y="293"/>
                  </a:cubicBezTo>
                  <a:cubicBezTo>
                    <a:pt x="145" y="275"/>
                    <a:pt x="146" y="272"/>
                    <a:pt x="152" y="228"/>
                  </a:cubicBezTo>
                  <a:cubicBezTo>
                    <a:pt x="156" y="192"/>
                    <a:pt x="166" y="83"/>
                    <a:pt x="178" y="0"/>
                  </a:cubicBezTo>
                  <a:close/>
                </a:path>
              </a:pathLst>
            </a:custGeom>
            <a:solidFill>
              <a:srgbClr val="F06D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3" name="Google Shape;3153;p139"/>
            <p:cNvSpPr/>
            <p:nvPr/>
          </p:nvSpPr>
          <p:spPr>
            <a:xfrm>
              <a:off x="6055245" y="4080982"/>
              <a:ext cx="1082560" cy="1129010"/>
            </a:xfrm>
            <a:custGeom>
              <a:avLst/>
              <a:gdLst/>
              <a:ahLst/>
              <a:cxnLst/>
              <a:rect l="l" t="t" r="r" b="b"/>
              <a:pathLst>
                <a:path w="526" h="545" extrusionOk="0">
                  <a:moveTo>
                    <a:pt x="440" y="508"/>
                  </a:moveTo>
                  <a:cubicBezTo>
                    <a:pt x="453" y="422"/>
                    <a:pt x="472" y="339"/>
                    <a:pt x="482" y="267"/>
                  </a:cubicBezTo>
                  <a:cubicBezTo>
                    <a:pt x="493" y="194"/>
                    <a:pt x="499" y="75"/>
                    <a:pt x="499" y="75"/>
                  </a:cubicBezTo>
                  <a:cubicBezTo>
                    <a:pt x="499" y="75"/>
                    <a:pt x="505" y="73"/>
                    <a:pt x="515" y="64"/>
                  </a:cubicBezTo>
                  <a:cubicBezTo>
                    <a:pt x="526" y="55"/>
                    <a:pt x="523" y="33"/>
                    <a:pt x="517" y="7"/>
                  </a:cubicBezTo>
                  <a:cubicBezTo>
                    <a:pt x="517" y="5"/>
                    <a:pt x="516" y="3"/>
                    <a:pt x="51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5" y="17"/>
                    <a:pt x="54" y="29"/>
                    <a:pt x="59" y="31"/>
                  </a:cubicBezTo>
                  <a:cubicBezTo>
                    <a:pt x="71" y="39"/>
                    <a:pt x="76" y="37"/>
                    <a:pt x="76" y="57"/>
                  </a:cubicBezTo>
                  <a:cubicBezTo>
                    <a:pt x="76" y="76"/>
                    <a:pt x="67" y="201"/>
                    <a:pt x="35" y="350"/>
                  </a:cubicBezTo>
                  <a:cubicBezTo>
                    <a:pt x="24" y="400"/>
                    <a:pt x="12" y="471"/>
                    <a:pt x="0" y="545"/>
                  </a:cubicBezTo>
                  <a:cubicBezTo>
                    <a:pt x="218" y="545"/>
                    <a:pt x="218" y="545"/>
                    <a:pt x="218" y="545"/>
                  </a:cubicBezTo>
                  <a:cubicBezTo>
                    <a:pt x="238" y="476"/>
                    <a:pt x="254" y="420"/>
                    <a:pt x="254" y="420"/>
                  </a:cubicBezTo>
                  <a:cubicBezTo>
                    <a:pt x="254" y="420"/>
                    <a:pt x="259" y="479"/>
                    <a:pt x="263" y="538"/>
                  </a:cubicBezTo>
                  <a:cubicBezTo>
                    <a:pt x="263" y="540"/>
                    <a:pt x="263" y="543"/>
                    <a:pt x="264" y="545"/>
                  </a:cubicBezTo>
                  <a:cubicBezTo>
                    <a:pt x="434" y="545"/>
                    <a:pt x="434" y="545"/>
                    <a:pt x="434" y="545"/>
                  </a:cubicBezTo>
                  <a:cubicBezTo>
                    <a:pt x="436" y="532"/>
                    <a:pt x="438" y="519"/>
                    <a:pt x="440" y="508"/>
                  </a:cubicBezTo>
                  <a:close/>
                </a:path>
              </a:pathLst>
            </a:custGeom>
            <a:solidFill>
              <a:srgbClr val="E6286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4" name="Google Shape;3154;p139"/>
            <p:cNvSpPr/>
            <p:nvPr/>
          </p:nvSpPr>
          <p:spPr>
            <a:xfrm>
              <a:off x="6137795" y="3011007"/>
              <a:ext cx="1209136" cy="1130688"/>
            </a:xfrm>
            <a:custGeom>
              <a:avLst/>
              <a:gdLst/>
              <a:ahLst/>
              <a:cxnLst/>
              <a:rect l="l" t="t" r="r" b="b"/>
              <a:pathLst>
                <a:path w="588" h="546" extrusionOk="0">
                  <a:moveTo>
                    <a:pt x="458" y="364"/>
                  </a:moveTo>
                  <a:cubicBezTo>
                    <a:pt x="452" y="311"/>
                    <a:pt x="431" y="233"/>
                    <a:pt x="431" y="233"/>
                  </a:cubicBezTo>
                  <a:cubicBezTo>
                    <a:pt x="431" y="233"/>
                    <a:pt x="448" y="226"/>
                    <a:pt x="458" y="215"/>
                  </a:cubicBezTo>
                  <a:cubicBezTo>
                    <a:pt x="469" y="206"/>
                    <a:pt x="470" y="182"/>
                    <a:pt x="470" y="182"/>
                  </a:cubicBezTo>
                  <a:cubicBezTo>
                    <a:pt x="470" y="182"/>
                    <a:pt x="535" y="188"/>
                    <a:pt x="562" y="176"/>
                  </a:cubicBezTo>
                  <a:cubicBezTo>
                    <a:pt x="588" y="166"/>
                    <a:pt x="584" y="107"/>
                    <a:pt x="575" y="65"/>
                  </a:cubicBezTo>
                  <a:cubicBezTo>
                    <a:pt x="565" y="23"/>
                    <a:pt x="538" y="24"/>
                    <a:pt x="511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1" y="21"/>
                    <a:pt x="4" y="26"/>
                  </a:cubicBezTo>
                  <a:cubicBezTo>
                    <a:pt x="11" y="36"/>
                    <a:pt x="29" y="96"/>
                    <a:pt x="46" y="148"/>
                  </a:cubicBezTo>
                  <a:cubicBezTo>
                    <a:pt x="64" y="197"/>
                    <a:pt x="57" y="256"/>
                    <a:pt x="54" y="278"/>
                  </a:cubicBezTo>
                  <a:cubicBezTo>
                    <a:pt x="50" y="299"/>
                    <a:pt x="37" y="319"/>
                    <a:pt x="38" y="347"/>
                  </a:cubicBezTo>
                  <a:cubicBezTo>
                    <a:pt x="40" y="376"/>
                    <a:pt x="37" y="404"/>
                    <a:pt x="32" y="448"/>
                  </a:cubicBezTo>
                  <a:cubicBezTo>
                    <a:pt x="30" y="475"/>
                    <a:pt x="20" y="517"/>
                    <a:pt x="15" y="546"/>
                  </a:cubicBezTo>
                  <a:cubicBezTo>
                    <a:pt x="474" y="546"/>
                    <a:pt x="474" y="546"/>
                    <a:pt x="474" y="546"/>
                  </a:cubicBezTo>
                  <a:cubicBezTo>
                    <a:pt x="469" y="510"/>
                    <a:pt x="462" y="413"/>
                    <a:pt x="458" y="364"/>
                  </a:cubicBezTo>
                  <a:close/>
                  <a:moveTo>
                    <a:pt x="354" y="47"/>
                  </a:moveTo>
                  <a:cubicBezTo>
                    <a:pt x="343" y="47"/>
                    <a:pt x="362" y="30"/>
                    <a:pt x="383" y="48"/>
                  </a:cubicBezTo>
                  <a:cubicBezTo>
                    <a:pt x="405" y="66"/>
                    <a:pt x="422" y="145"/>
                    <a:pt x="422" y="145"/>
                  </a:cubicBezTo>
                  <a:cubicBezTo>
                    <a:pt x="422" y="145"/>
                    <a:pt x="377" y="127"/>
                    <a:pt x="359" y="119"/>
                  </a:cubicBezTo>
                  <a:cubicBezTo>
                    <a:pt x="359" y="119"/>
                    <a:pt x="387" y="110"/>
                    <a:pt x="387" y="87"/>
                  </a:cubicBezTo>
                  <a:cubicBezTo>
                    <a:pt x="387" y="63"/>
                    <a:pt x="365" y="48"/>
                    <a:pt x="354" y="47"/>
                  </a:cubicBezTo>
                  <a:close/>
                  <a:moveTo>
                    <a:pt x="422" y="157"/>
                  </a:moveTo>
                  <a:cubicBezTo>
                    <a:pt x="436" y="229"/>
                    <a:pt x="436" y="229"/>
                    <a:pt x="436" y="229"/>
                  </a:cubicBezTo>
                  <a:cubicBezTo>
                    <a:pt x="417" y="242"/>
                    <a:pt x="417" y="242"/>
                    <a:pt x="417" y="242"/>
                  </a:cubicBezTo>
                  <a:cubicBezTo>
                    <a:pt x="417" y="242"/>
                    <a:pt x="421" y="182"/>
                    <a:pt x="422" y="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155" name="Google Shape;3155;p139"/>
          <p:cNvGrpSpPr/>
          <p:nvPr/>
        </p:nvGrpSpPr>
        <p:grpSpPr>
          <a:xfrm>
            <a:off x="7880037" y="2549137"/>
            <a:ext cx="3647477" cy="2851038"/>
            <a:chOff x="8275020" y="2389781"/>
            <a:chExt cx="3441742" cy="2616757"/>
          </a:xfrm>
        </p:grpSpPr>
        <p:sp>
          <p:nvSpPr>
            <p:cNvPr id="3156" name="Google Shape;3156;p139"/>
            <p:cNvSpPr/>
            <p:nvPr/>
          </p:nvSpPr>
          <p:spPr>
            <a:xfrm>
              <a:off x="8275020" y="2450522"/>
              <a:ext cx="555387" cy="550931"/>
            </a:xfrm>
            <a:prstGeom prst="roundRect">
              <a:avLst>
                <a:gd name="adj" fmla="val 16667"/>
              </a:avLst>
            </a:prstGeom>
            <a:solidFill>
              <a:srgbClr val="F06D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7F7F7F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7" name="Google Shape;3157;p139"/>
            <p:cNvSpPr/>
            <p:nvPr/>
          </p:nvSpPr>
          <p:spPr>
            <a:xfrm>
              <a:off x="8275020" y="3399436"/>
              <a:ext cx="555387" cy="550931"/>
            </a:xfrm>
            <a:prstGeom prst="roundRect">
              <a:avLst>
                <a:gd name="adj" fmla="val 16667"/>
              </a:avLst>
            </a:prstGeom>
            <a:solidFill>
              <a:srgbClr val="E628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7F7F7F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8" name="Google Shape;3158;p139"/>
            <p:cNvSpPr/>
            <p:nvPr/>
          </p:nvSpPr>
          <p:spPr>
            <a:xfrm>
              <a:off x="8299465" y="4455607"/>
              <a:ext cx="555387" cy="5509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7F7F7F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61" name="Google Shape;3161;p139"/>
            <p:cNvSpPr txBox="1"/>
            <p:nvPr/>
          </p:nvSpPr>
          <p:spPr>
            <a:xfrm>
              <a:off x="8956752" y="2389781"/>
              <a:ext cx="2698095" cy="547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kern="12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Criteria </a:t>
              </a:r>
              <a:r>
                <a:rPr lang="en-US" altLang="en-US" sz="1200" b="1" kern="12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considering </a:t>
              </a:r>
              <a:r>
                <a:rPr lang="en-US" altLang="en-US" sz="1200" b="1" kern="12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that a 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kern="12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foreign person </a:t>
              </a:r>
              <a:r>
                <a:rPr lang="en-US" altLang="en-US" sz="1200" b="1" kern="12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</a:t>
              </a:r>
              <a:r>
                <a:rPr lang="en-US" altLang="en-US" sz="1200" b="1" kern="12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operating in 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kern="12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Trinidad and Tobago</a:t>
              </a:r>
            </a:p>
          </p:txBody>
        </p:sp>
        <p:sp>
          <p:nvSpPr>
            <p:cNvPr id="3164" name="Google Shape;3164;p139"/>
            <p:cNvSpPr txBox="1"/>
            <p:nvPr/>
          </p:nvSpPr>
          <p:spPr>
            <a:xfrm>
              <a:off x="9018667" y="3211844"/>
              <a:ext cx="2698095" cy="501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200" b="1" strike="sngStrike" kern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7" name="Google Shape;3167;p139"/>
            <p:cNvSpPr txBox="1"/>
            <p:nvPr/>
          </p:nvSpPr>
          <p:spPr>
            <a:xfrm>
              <a:off x="8990211" y="3238022"/>
              <a:ext cx="2698095" cy="547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b="1" kern="12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Express reference to National Payment Systems Council or such other</a:t>
              </a:r>
            </a:p>
            <a:p>
              <a: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b="1" kern="12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forum (international and regional precedents)</a:t>
              </a:r>
            </a:p>
          </p:txBody>
        </p:sp>
        <p:sp>
          <p:nvSpPr>
            <p:cNvPr id="3170" name="Google Shape;3170;p139"/>
            <p:cNvSpPr txBox="1"/>
            <p:nvPr/>
          </p:nvSpPr>
          <p:spPr>
            <a:xfrm>
              <a:off x="8919057" y="4358383"/>
              <a:ext cx="2698095" cy="501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kern="1200" dirty="0">
                  <a:solidFill>
                    <a:schemeClr val="accent2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COMPREHENSIVE,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kern="1200" dirty="0">
                  <a:solidFill>
                    <a:schemeClr val="accent2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MODERN, FLEXIBLE,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kern="1200" dirty="0">
                  <a:solidFill>
                    <a:schemeClr val="accent2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FUTURISTIC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kern="1200" dirty="0">
                  <a:solidFill>
                    <a:schemeClr val="accent2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LEGISLATIVE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kern="1200" dirty="0">
                  <a:solidFill>
                    <a:schemeClr val="accent2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FRAMEWORK</a:t>
              </a:r>
            </a:p>
          </p:txBody>
        </p:sp>
        <p:sp>
          <p:nvSpPr>
            <p:cNvPr id="3172" name="Google Shape;3172;p139"/>
            <p:cNvSpPr/>
            <p:nvPr/>
          </p:nvSpPr>
          <p:spPr>
            <a:xfrm>
              <a:off x="8292438" y="2551649"/>
              <a:ext cx="537968" cy="381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4570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smtClean="0">
                  <a:solidFill>
                    <a:srgbClr val="FFFFFF"/>
                  </a:solidFill>
                  <a:latin typeface="Public Sans" pitchFamily="2" charset="77"/>
                  <a:ea typeface="Open Sans"/>
                  <a:cs typeface="Open Sans"/>
                  <a:sym typeface="Open Sans"/>
                </a:rPr>
                <a:t>05</a:t>
              </a:r>
              <a:endParaRPr sz="1600" b="1" dirty="0">
                <a:latin typeface="Public Sans" pitchFamily="2" charset="77"/>
              </a:endParaRPr>
            </a:p>
          </p:txBody>
        </p:sp>
        <p:sp>
          <p:nvSpPr>
            <p:cNvPr id="3173" name="Google Shape;3173;p139"/>
            <p:cNvSpPr/>
            <p:nvPr/>
          </p:nvSpPr>
          <p:spPr>
            <a:xfrm>
              <a:off x="8283728" y="3387739"/>
              <a:ext cx="537968" cy="381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4570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smtClean="0">
                  <a:solidFill>
                    <a:srgbClr val="FFFFFF"/>
                  </a:solidFill>
                  <a:latin typeface="Public Sans" pitchFamily="2" charset="77"/>
                  <a:ea typeface="Open Sans"/>
                  <a:cs typeface="Open Sans"/>
                  <a:sym typeface="Open Sans"/>
                </a:rPr>
                <a:t>06</a:t>
              </a:r>
              <a:endParaRPr b="1" dirty="0">
                <a:solidFill>
                  <a:srgbClr val="FFFFFF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74" name="Google Shape;3174;p139"/>
            <p:cNvSpPr/>
            <p:nvPr/>
          </p:nvSpPr>
          <p:spPr>
            <a:xfrm>
              <a:off x="8292438" y="4591793"/>
              <a:ext cx="537968" cy="381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4570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smtClean="0">
                  <a:solidFill>
                    <a:srgbClr val="FFFFFF"/>
                  </a:solidFill>
                  <a:latin typeface="Public Sans" pitchFamily="2" charset="77"/>
                  <a:ea typeface="Open Sans"/>
                  <a:cs typeface="Open Sans"/>
                  <a:sym typeface="Open Sans"/>
                </a:rPr>
                <a:t>07</a:t>
              </a:r>
              <a:endParaRPr b="1" dirty="0">
                <a:solidFill>
                  <a:srgbClr val="FFFFFF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176" name="Google Shape;3176;p139"/>
          <p:cNvGrpSpPr/>
          <p:nvPr/>
        </p:nvGrpSpPr>
        <p:grpSpPr>
          <a:xfrm>
            <a:off x="760535" y="2688026"/>
            <a:ext cx="3546863" cy="3179373"/>
            <a:chOff x="1034178" y="2609878"/>
            <a:chExt cx="3358414" cy="2984846"/>
          </a:xfrm>
        </p:grpSpPr>
        <p:sp>
          <p:nvSpPr>
            <p:cNvPr id="3177" name="Google Shape;3177;p139"/>
            <p:cNvSpPr/>
            <p:nvPr/>
          </p:nvSpPr>
          <p:spPr>
            <a:xfrm>
              <a:off x="3830535" y="2609878"/>
              <a:ext cx="555387" cy="550931"/>
            </a:xfrm>
            <a:prstGeom prst="roundRect">
              <a:avLst>
                <a:gd name="adj" fmla="val 16667"/>
              </a:avLst>
            </a:prstGeom>
            <a:solidFill>
              <a:srgbClr val="F06D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7F7F7F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78" name="Google Shape;3178;p139"/>
            <p:cNvSpPr/>
            <p:nvPr/>
          </p:nvSpPr>
          <p:spPr>
            <a:xfrm>
              <a:off x="3830535" y="3421183"/>
              <a:ext cx="555387" cy="550931"/>
            </a:xfrm>
            <a:prstGeom prst="roundRect">
              <a:avLst>
                <a:gd name="adj" fmla="val 16667"/>
              </a:avLst>
            </a:prstGeom>
            <a:solidFill>
              <a:srgbClr val="E628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7F7F7F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79" name="Google Shape;3179;p139"/>
            <p:cNvSpPr/>
            <p:nvPr/>
          </p:nvSpPr>
          <p:spPr>
            <a:xfrm>
              <a:off x="3830535" y="4232488"/>
              <a:ext cx="555387" cy="5509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7F7F7F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0" name="Google Shape;3180;p139"/>
            <p:cNvSpPr/>
            <p:nvPr/>
          </p:nvSpPr>
          <p:spPr>
            <a:xfrm>
              <a:off x="3830534" y="5043793"/>
              <a:ext cx="555387" cy="550931"/>
            </a:xfrm>
            <a:prstGeom prst="roundRect">
              <a:avLst>
                <a:gd name="adj" fmla="val 16667"/>
              </a:avLst>
            </a:prstGeom>
            <a:solidFill>
              <a:srgbClr val="4B08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7F7F7F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2" name="Google Shape;3182;p139"/>
            <p:cNvSpPr txBox="1"/>
            <p:nvPr/>
          </p:nvSpPr>
          <p:spPr>
            <a:xfrm>
              <a:off x="1034178" y="2612829"/>
              <a:ext cx="2698095" cy="547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5080" algn="l" defTabSz="457200" rtl="0" eaLnBrk="0" fontAlgn="base" hangingPunct="0">
                <a:lnSpc>
                  <a:spcPct val="100000"/>
                </a:lnSpc>
                <a:spcBef>
                  <a:spcPts val="105"/>
                </a:spcBef>
                <a:spcAft>
                  <a:spcPct val="0"/>
                </a:spcAft>
                <a:defRPr/>
              </a:pPr>
              <a:r>
                <a:rPr lang="en-US" altLang="en-US" sz="1200" b="1" dirty="0">
                  <a:solidFill>
                    <a:srgbClr val="9713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Clear risk-based supervisory and oversight powers for payment systems (in line with PFMI) and </a:t>
              </a:r>
            </a:p>
            <a:p>
              <a:pPr marL="12700" marR="5080" algn="l" defTabSz="457200" rtl="0" eaLnBrk="0" fontAlgn="base" hangingPunct="0">
                <a:lnSpc>
                  <a:spcPct val="100000"/>
                </a:lnSpc>
                <a:spcBef>
                  <a:spcPts val="105"/>
                </a:spcBef>
                <a:spcAft>
                  <a:spcPct val="0"/>
                </a:spcAft>
                <a:defRPr/>
              </a:pPr>
              <a:r>
                <a:rPr lang="en-US" altLang="en-US" sz="1200" b="1" dirty="0">
                  <a:solidFill>
                    <a:srgbClr val="9713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payment services</a:t>
              </a:r>
              <a:r>
                <a:rPr lang="en-US" sz="1200" b="1" dirty="0">
                  <a:solidFill>
                    <a:srgbClr val="97134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Open Sans"/>
                </a:rPr>
                <a:t> </a:t>
              </a:r>
              <a:endParaRPr sz="1200" b="1" dirty="0">
                <a:solidFill>
                  <a:srgbClr val="971341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endParaRPr>
            </a:p>
          </p:txBody>
        </p:sp>
        <p:sp>
          <p:nvSpPr>
            <p:cNvPr id="3185" name="Google Shape;3185;p139"/>
            <p:cNvSpPr txBox="1"/>
            <p:nvPr/>
          </p:nvSpPr>
          <p:spPr>
            <a:xfrm>
              <a:off x="1034546" y="3462069"/>
              <a:ext cx="2698095" cy="501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dirty="0">
                  <a:solidFill>
                    <a:srgbClr val="9713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Enhanced supervisory powers for systemic payment systems (designated payment systems and payment service providers</a:t>
              </a:r>
              <a:r>
                <a:rPr lang="en-US" altLang="en-US" sz="1200" b="1" kern="12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3188" name="Google Shape;3188;p139"/>
            <p:cNvSpPr txBox="1"/>
            <p:nvPr/>
          </p:nvSpPr>
          <p:spPr>
            <a:xfrm>
              <a:off x="1058759" y="4294946"/>
              <a:ext cx="2698095" cy="547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dirty="0">
                  <a:solidFill>
                    <a:srgbClr val="9713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Ability to license new payment products/services for PSPs including EMIs</a:t>
              </a:r>
            </a:p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200"/>
                <a:buFont typeface="Arial"/>
                <a:buNone/>
              </a:pPr>
              <a:endParaRPr sz="1200" b="1" dirty="0">
                <a:solidFill>
                  <a:schemeClr val="accent2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91" name="Google Shape;3191;p139"/>
            <p:cNvSpPr txBox="1"/>
            <p:nvPr/>
          </p:nvSpPr>
          <p:spPr>
            <a:xfrm>
              <a:off x="1039766" y="5006105"/>
              <a:ext cx="2698095" cy="501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kern="12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</a:t>
              </a:r>
              <a:r>
                <a:rPr lang="en-US" altLang="en-US" sz="1200" b="1" kern="12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license </a:t>
              </a:r>
              <a:r>
                <a:rPr lang="en-US" altLang="en-US" sz="1200" b="1" kern="12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required </a:t>
              </a:r>
              <a:r>
                <a:rPr lang="en-US" altLang="en-US" sz="1200" b="1" kern="12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  <a:r>
                <a:rPr lang="en-US" altLang="en-US" sz="1200" b="1" kern="12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acceptable 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kern="12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foreign </a:t>
              </a:r>
              <a:r>
                <a:rPr lang="en-US" altLang="en-US" sz="1200" b="1" kern="12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payment system </a:t>
              </a:r>
              <a:r>
                <a:rPr lang="en-US" altLang="en-US" sz="1200" b="1" kern="12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operators</a:t>
              </a:r>
            </a:p>
          </p:txBody>
        </p:sp>
        <p:sp>
          <p:nvSpPr>
            <p:cNvPr id="3193" name="Google Shape;3193;p139"/>
            <p:cNvSpPr/>
            <p:nvPr/>
          </p:nvSpPr>
          <p:spPr>
            <a:xfrm>
              <a:off x="3847953" y="2711005"/>
              <a:ext cx="537968" cy="381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45700" rIns="121900" bIns="60950" anchor="t" anchorCtr="0">
              <a:noAutofit/>
            </a:bodyPr>
            <a:lstStyle/>
            <a:p>
              <a:pPr marL="0" marR="0" lvl="0" indent="0" algn="r" rtl="0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smtClean="0">
                  <a:solidFill>
                    <a:srgbClr val="FFFFFF"/>
                  </a:solidFill>
                  <a:latin typeface="Public Sans" pitchFamily="2" charset="77"/>
                  <a:ea typeface="Open Sans"/>
                  <a:cs typeface="Open Sans"/>
                  <a:sym typeface="Open Sans"/>
                </a:rPr>
                <a:t>01</a:t>
              </a:r>
              <a:endParaRPr b="1" dirty="0">
                <a:latin typeface="Public Sans" pitchFamily="2" charset="77"/>
              </a:endParaRPr>
            </a:p>
          </p:txBody>
        </p:sp>
        <p:sp>
          <p:nvSpPr>
            <p:cNvPr id="3194" name="Google Shape;3194;p139"/>
            <p:cNvSpPr/>
            <p:nvPr/>
          </p:nvSpPr>
          <p:spPr>
            <a:xfrm>
              <a:off x="3839243" y="3547095"/>
              <a:ext cx="537968" cy="381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45700" rIns="121900" bIns="60950" anchor="t" anchorCtr="0">
              <a:noAutofit/>
            </a:bodyPr>
            <a:lstStyle/>
            <a:p>
              <a:pPr marL="0" marR="0" lvl="0" indent="0" algn="r" rtl="0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rgbClr val="FFFFFF"/>
                  </a:solidFill>
                  <a:latin typeface="Public Sans" pitchFamily="2" charset="77"/>
                  <a:ea typeface="Open Sans"/>
                  <a:cs typeface="Open Sans"/>
                  <a:sym typeface="Open Sans"/>
                </a:rPr>
                <a:t>02</a:t>
              </a:r>
              <a:endParaRPr b="1" dirty="0">
                <a:solidFill>
                  <a:srgbClr val="FFFFFF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95" name="Google Shape;3195;p139"/>
            <p:cNvSpPr/>
            <p:nvPr/>
          </p:nvSpPr>
          <p:spPr>
            <a:xfrm>
              <a:off x="3854624" y="4354589"/>
              <a:ext cx="537968" cy="381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4570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rgbClr val="FFFFFF"/>
                  </a:solidFill>
                  <a:latin typeface="Public Sans" pitchFamily="2" charset="77"/>
                  <a:ea typeface="Open Sans"/>
                  <a:cs typeface="Open Sans"/>
                  <a:sym typeface="Open Sans"/>
                </a:rPr>
                <a:t>03</a:t>
              </a:r>
              <a:endParaRPr b="1" dirty="0">
                <a:solidFill>
                  <a:srgbClr val="FFFFFF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96" name="Google Shape;3196;p139"/>
            <p:cNvSpPr/>
            <p:nvPr/>
          </p:nvSpPr>
          <p:spPr>
            <a:xfrm>
              <a:off x="3847508" y="5144197"/>
              <a:ext cx="537968" cy="381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45700" rIns="121900" bIns="60950" anchor="t" anchorCtr="0">
              <a:noAutofit/>
            </a:bodyPr>
            <a:lstStyle/>
            <a:p>
              <a:pPr marL="0" marR="0" lvl="0" indent="0" algn="r" rtl="0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rgbClr val="FFFFFF"/>
                  </a:solidFill>
                  <a:latin typeface="Public Sans" pitchFamily="2" charset="77"/>
                  <a:ea typeface="Open Sans"/>
                  <a:cs typeface="Open Sans"/>
                  <a:sym typeface="Open Sans"/>
                </a:rPr>
                <a:t>04</a:t>
              </a:r>
              <a:endParaRPr b="1" dirty="0">
                <a:solidFill>
                  <a:srgbClr val="FFFFFF"/>
                </a:solidFill>
                <a:latin typeface="Public Sans" pitchFamily="2" charset="77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3" name="Title 1"/>
          <p:cNvSpPr>
            <a:spLocks noGrp="1"/>
          </p:cNvSpPr>
          <p:nvPr>
            <p:ph type="title"/>
          </p:nvPr>
        </p:nvSpPr>
        <p:spPr bwMode="auto">
          <a:xfrm>
            <a:off x="152400" y="236276"/>
            <a:ext cx="12188825" cy="9159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b="1" spc="200" dirty="0">
                <a:solidFill>
                  <a:srgbClr val="971341"/>
                </a:solidFill>
                <a:latin typeface="Trebuchet MS"/>
                <a:ea typeface="+mj-ea"/>
                <a:cs typeface="Trebuchet MS"/>
              </a:rPr>
              <a:t>KEY HIGHLIGHTS OF THE DRAFT BILL AND REGULATIONS AND </a:t>
            </a:r>
            <a:br>
              <a:rPr lang="en-US" altLang="en-US" b="1" spc="200" dirty="0">
                <a:solidFill>
                  <a:srgbClr val="971341"/>
                </a:solidFill>
                <a:latin typeface="Trebuchet MS"/>
                <a:ea typeface="+mj-ea"/>
                <a:cs typeface="Trebuchet MS"/>
              </a:rPr>
            </a:br>
            <a:r>
              <a:rPr lang="en-US" altLang="en-US" b="1" spc="200" dirty="0">
                <a:solidFill>
                  <a:srgbClr val="971341"/>
                </a:solidFill>
                <a:latin typeface="Trebuchet MS"/>
                <a:ea typeface="+mj-ea"/>
                <a:cs typeface="Trebuchet MS"/>
              </a:rPr>
              <a:t> HOW THEY ADDRESS GAPS IN THE CURRENT LEGAL FRAMEWORK</a:t>
            </a:r>
          </a:p>
        </p:txBody>
      </p:sp>
    </p:spTree>
    <p:extLst>
      <p:ext uri="{BB962C8B-B14F-4D97-AF65-F5344CB8AC3E}">
        <p14:creationId xmlns:p14="http://schemas.microsoft.com/office/powerpoint/2010/main" val="2074971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27">
      <a:dk1>
        <a:srgbClr val="7E7E7E"/>
      </a:dk1>
      <a:lt1>
        <a:srgbClr val="FFFFFF"/>
      </a:lt1>
      <a:dk2>
        <a:srgbClr val="6B6B6B"/>
      </a:dk2>
      <a:lt2>
        <a:srgbClr val="FFFFFF"/>
      </a:lt2>
      <a:accent1>
        <a:srgbClr val="650C29"/>
      </a:accent1>
      <a:accent2>
        <a:srgbClr val="981441"/>
      </a:accent2>
      <a:accent3>
        <a:srgbClr val="BA1A51"/>
      </a:accent3>
      <a:accent4>
        <a:srgbClr val="DC1E60"/>
      </a:accent4>
      <a:accent5>
        <a:srgbClr val="FF627F"/>
      </a:accent5>
      <a:accent6>
        <a:srgbClr val="FF97BB"/>
      </a:accent6>
      <a:hlink>
        <a:srgbClr val="67A8F3"/>
      </a:hlink>
      <a:folHlink>
        <a:srgbClr val="FF0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935</Words>
  <Application>Microsoft Office PowerPoint</Application>
  <PresentationFormat>Widescreen</PresentationFormat>
  <Paragraphs>173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Arial Black</vt:lpstr>
      <vt:lpstr>Bell Centennial Std Address</vt:lpstr>
      <vt:lpstr>Calibri</vt:lpstr>
      <vt:lpstr>Franklin Gothic Medium</vt:lpstr>
      <vt:lpstr>Montserrat</vt:lpstr>
      <vt:lpstr>Open Sans</vt:lpstr>
      <vt:lpstr>Poppins Light</vt:lpstr>
      <vt:lpstr>Public Sans</vt:lpstr>
      <vt:lpstr>Tahoma</vt:lpstr>
      <vt:lpstr>Trebuchet MS</vt:lpstr>
      <vt:lpstr>Office Theme</vt:lpstr>
      <vt:lpstr>Content</vt:lpstr>
      <vt:lpstr>PowerPoint Presentation</vt:lpstr>
      <vt:lpstr>PowerPoint Presentation</vt:lpstr>
      <vt:lpstr>CURRENT LEGAL FRAMEWORK FOR PAYMENT SYSTEMS</vt:lpstr>
      <vt:lpstr>GAPS IN THE CURRENT LEGAL FRAMEWORK.</vt:lpstr>
      <vt:lpstr>MAIN OBJECTIVES OF LEGISLATIVE REFORM OF THE NATIONAL PAYMENT SYSTEM</vt:lpstr>
      <vt:lpstr>REVISED LEGAL FRAMEWORK</vt:lpstr>
      <vt:lpstr>KEY AREAS IN THE PAYMENT SYSTEMS AND SERVICES (PSS) BILL</vt:lpstr>
      <vt:lpstr>KEY HIGHLIGHTS OF THE DRAFT BILL AND REGULATIONS AND HOW THEY ADDRESS THE GAPS IN THE CURRENT LEGAL FRAMEWORK</vt:lpstr>
      <vt:lpstr>KEY HIGHLIGHTS OF THE DRAFT BILL AND REGULATIONS AND   HOW THEY ADDRESS GAPS IN THE CURRENT LEGAL FRAMEWORK</vt:lpstr>
      <vt:lpstr>NEXT STEPS FOR PSS BILL AND REGS</vt:lpstr>
      <vt:lpstr>HOW CAN I PARTICIPATE IN THE PUBLIC CONSULTATION ON THE PSS BILL AND REGS </vt:lpstr>
      <vt:lpstr>NAVIGATE TO NATIONAL PAYMENT SYSTEM REFORM</vt:lpstr>
      <vt:lpstr>PUBLIC CONSULTATION LANDING PAGE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Jeanette Joseph</dc:creator>
  <cp:lastModifiedBy>Jeanette Joseph</cp:lastModifiedBy>
  <cp:revision>37</cp:revision>
  <dcterms:created xsi:type="dcterms:W3CDTF">2026-03-09T12:07:06Z</dcterms:created>
  <dcterms:modified xsi:type="dcterms:W3CDTF">2026-03-16T19:41:12Z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2026-03-09T00:00:00Z</vt:filetime>
  </property>
  <property fmtid="{D5CDD505-2E9C-101B-9397-08002B2CF9AE}" pid="5" name="Producer">
    <vt:lpwstr>Microsoft® PowerPoint® 2016</vt:lpwstr>
  </property>
</Properties>
</file>